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ags/tag29.xml" ContentType="application/vnd.openxmlformats-officedocument.presentationml.tags+xml"/>
  <Override PartName="/ppt/tags/tag38.xml" ContentType="application/vnd.openxmlformats-officedocument.presentationml.tags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tags/tag27.xml" ContentType="application/vnd.openxmlformats-officedocument.presentationml.tags+xml"/>
  <Override PartName="/ppt/tags/tag36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34.xml" ContentType="application/vnd.openxmlformats-officedocument.presentationml.tags+xml"/>
  <Override PartName="/ppt/tags/tag43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32.xml" ContentType="application/vnd.openxmlformats-officedocument.presentationml.tags+xml"/>
  <Override PartName="/ppt/tags/tag41.xml" ContentType="application/vnd.openxmlformats-officedocument.presentationml.tag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30.xml" ContentType="application/vnd.openxmlformats-officedocument.presentationml.tag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tags/tag39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ppt/tags/tag37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tags/tag35.xml" ContentType="application/vnd.openxmlformats-officedocument.presentationml.tags+xml"/>
  <Default Extension="wdp" ContentType="image/vnd.ms-photo"/>
  <Override PartName="/ppt/slideLayouts/slideLayout10.xml" ContentType="application/vnd.openxmlformats-officedocument.presentationml.slideLayout+xml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33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tags/tag40.xml" ContentType="application/vnd.openxmlformats-officedocument.presentationml.tags+xml"/>
  <Override PartName="/ppt/tags/tag42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3"/>
  </p:notesMasterIdLst>
  <p:sldIdLst>
    <p:sldId id="262" r:id="rId3"/>
    <p:sldId id="299" r:id="rId4"/>
    <p:sldId id="300" r:id="rId5"/>
    <p:sldId id="272" r:id="rId6"/>
    <p:sldId id="282" r:id="rId7"/>
    <p:sldId id="275" r:id="rId8"/>
    <p:sldId id="302" r:id="rId9"/>
    <p:sldId id="303" r:id="rId10"/>
    <p:sldId id="304" r:id="rId11"/>
    <p:sldId id="269" r:id="rId12"/>
    <p:sldId id="305" r:id="rId13"/>
    <p:sldId id="306" r:id="rId14"/>
    <p:sldId id="284" r:id="rId15"/>
    <p:sldId id="307" r:id="rId16"/>
    <p:sldId id="276" r:id="rId17"/>
    <p:sldId id="308" r:id="rId18"/>
    <p:sldId id="311" r:id="rId19"/>
    <p:sldId id="278" r:id="rId20"/>
    <p:sldId id="310" r:id="rId21"/>
    <p:sldId id="298" r:id="rId2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83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1891DE"/>
    <a:srgbClr val="1371F6"/>
    <a:srgbClr val="F6FDFE"/>
    <a:srgbClr val="FFECC6"/>
    <a:srgbClr val="D52C23"/>
    <a:srgbClr val="F8E0B6"/>
    <a:srgbClr val="F1D3A1"/>
    <a:srgbClr val="FAFC9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83" autoAdjust="0"/>
    <p:restoredTop sz="94660"/>
  </p:normalViewPr>
  <p:slideViewPr>
    <p:cSldViewPr snapToGrid="0" showGuides="1">
      <p:cViewPr varScale="1">
        <p:scale>
          <a:sx n="81" d="100"/>
          <a:sy n="81" d="100"/>
        </p:scale>
        <p:origin x="-182" y="-82"/>
      </p:cViewPr>
      <p:guideLst>
        <p:guide orient="horz" pos="2183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7F2B2-C81D-4948-9EDF-568F71B89931}" type="datetimeFigureOut">
              <a:rPr lang="zh-CN" altLang="en-US" smtClean="0"/>
              <a:pPr/>
              <a:t>2023/1/10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F8009E-218E-4EEF-9489-D323FC6996E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3428702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F8009E-218E-4EEF-9489-D323FC6996E4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0965496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F8009E-218E-4EEF-9489-D323FC6996E4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9296246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hangye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799C05A8-2E32-4C24-8A1A-04D3D9F181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="" xmlns:a16="http://schemas.microsoft.com/office/drawing/2014/main" id="{F8EF6CA8-0529-4D94-9622-9EA0245D62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EBD7469B-889F-4044-9244-CD2B83034C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A0BAEC-A70E-436E-92C6-3ECF094493EF}" type="datetimeFigureOut">
              <a:rPr lang="zh-CN" altLang="en-US" smtClean="0"/>
              <a:pPr/>
              <a:t>2023/1/10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553B46E1-240C-4826-BC5B-3CE90EDB3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6ADF0142-D141-49C5-A417-9CE0CF375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745BC63-D829-4A71-B2F4-3CC30B2DF02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09320564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 advTm="3000">
        <p14:prism/>
      </p:transition>
    </mc:Choice>
    <mc:Fallback>
      <p:transition spd="slow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D4D39CFB-9CC6-443C-8BE0-7F8765C8D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="" xmlns:a16="http://schemas.microsoft.com/office/drawing/2014/main" id="{65BBE96B-7D74-48BC-9F49-C5D35792B5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C7C54B76-C4B1-4B6F-BFE9-AFA93371FC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6473BD73-FDAA-4757-86E6-ACD965E5B1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A0BAEC-A70E-436E-92C6-3ECF094493EF}" type="datetimeFigureOut">
              <a:rPr lang="zh-CN" altLang="en-US" smtClean="0"/>
              <a:pPr/>
              <a:t>2023/1/10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889CB0BD-D9F8-486B-AD85-9DFBA9E9A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F26534DC-8ADB-4580-BB5E-AE2C3EB8F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745BC63-D829-4A71-B2F4-3CC30B2DF02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40548625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 advTm="3000">
        <p14:prism/>
      </p:transition>
    </mc:Choice>
    <mc:Fallback>
      <p:transition spd="slow" advTm="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FEFD1AC1-E1E1-46A1-9F0C-F8F253A69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4E2E949D-A517-4578-9DAB-F9E04A3B3E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7C6C901F-E2D5-410B-8142-341A28BAFE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A0BAEC-A70E-436E-92C6-3ECF094493EF}" type="datetimeFigureOut">
              <a:rPr lang="zh-CN" altLang="en-US" smtClean="0"/>
              <a:pPr/>
              <a:t>2023/1/10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AD3BA70A-6611-466E-94BA-5548B6C97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200B061A-70D3-4D29-903F-6234358BE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745BC63-D829-4A71-B2F4-3CC30B2DF02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5897503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 advTm="3000">
        <p14:prism/>
      </p:transition>
    </mc:Choice>
    <mc:Fallback>
      <p:transition spd="slow" advTm="3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="" xmlns:a16="http://schemas.microsoft.com/office/drawing/2014/main" id="{A20C473B-421E-44DD-A73A-C876C89A59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A250054B-CBBC-4659-980B-C7626B377F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44663CF6-C057-44A3-98A4-1561EE4A0A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A0BAEC-A70E-436E-92C6-3ECF094493EF}" type="datetimeFigureOut">
              <a:rPr lang="zh-CN" altLang="en-US" smtClean="0"/>
              <a:pPr/>
              <a:t>2023/1/10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024F5477-95A3-430A-8B02-E2E613B5D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EA1E2F62-26C8-4FDF-8DC7-CFCC4C8B6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745BC63-D829-4A71-B2F4-3CC30B2DF02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6095207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 advTm="3000">
        <p14:prism/>
      </p:transition>
    </mc:Choice>
    <mc:Fallback>
      <p:transition spd="slow" advTm="3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2023/1/10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743715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2023/1/10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566167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90944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74417647-EE01-4446-BAA7-833363016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E3967774-3BFF-4173-85AD-F5D71D71D9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FCF45905-7969-4354-B836-039BCCD923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A0BAEC-A70E-436E-92C6-3ECF094493EF}" type="datetimeFigureOut">
              <a:rPr lang="zh-CN" altLang="en-US" smtClean="0"/>
              <a:pPr/>
              <a:t>2023/1/10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649DE830-376F-464B-8C1A-03C3FEC18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707B1709-A091-4C28-92EA-3F85970B7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745BC63-D829-4A71-B2F4-3CC30B2DF020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26E2B395-C558-47D2-A0C0-2339088C5D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22"/>
            <a:ext cx="12192000" cy="6857678"/>
          </a:xfrm>
          <a:prstGeom prst="rect">
            <a:avLst/>
          </a:prstGeom>
        </p:spPr>
      </p:pic>
      <p:sp>
        <p:nvSpPr>
          <p:cNvPr id="10" name="矩形: 圆角 9">
            <a:extLst>
              <a:ext uri="{FF2B5EF4-FFF2-40B4-BE49-F238E27FC236}">
                <a16:creationId xmlns="" xmlns:a16="http://schemas.microsoft.com/office/drawing/2014/main" id="{7D95E08D-F97C-4F3E-AE9F-277D624FD3AD}"/>
              </a:ext>
            </a:extLst>
          </p:cNvPr>
          <p:cNvSpPr/>
          <p:nvPr userDrawn="1"/>
        </p:nvSpPr>
        <p:spPr>
          <a:xfrm>
            <a:off x="303882" y="391887"/>
            <a:ext cx="11584237" cy="6181674"/>
          </a:xfrm>
          <a:prstGeom prst="roundRect">
            <a:avLst>
              <a:gd name="adj" fmla="val 1793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="" xmlns:a16="http://schemas.microsoft.com/office/drawing/2014/main" id="{D2B9A05D-5A04-432D-9B3B-917F4DF2C3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0" y="5395352"/>
            <a:ext cx="12228513" cy="1462648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="" xmlns:a16="http://schemas.microsoft.com/office/drawing/2014/main" id="{0AF83799-56ED-42AF-BBFE-EFBE94B90C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b="-530"/>
          <a:stretch/>
        </p:blipFill>
        <p:spPr>
          <a:xfrm>
            <a:off x="-58286" y="5785884"/>
            <a:ext cx="2932115" cy="1072117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="" xmlns:a16="http://schemas.microsoft.com/office/drawing/2014/main" id="{B39F8832-A45E-40FC-A35D-408A6D06E5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10737669" y="5874257"/>
            <a:ext cx="1417818" cy="98374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7439245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 advTm="3000">
        <p14:prism/>
      </p:transition>
    </mc:Choice>
    <mc:Fallback>
      <p:transition spd="slow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DD25CDAB-FBF4-4EAA-AED5-C55BF4AA03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D1BC463C-1E4B-4638-8D9F-1014DB1678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EF0D89D7-40FE-44DC-8987-0B504750B3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A0BAEC-A70E-436E-92C6-3ECF094493EF}" type="datetimeFigureOut">
              <a:rPr lang="zh-CN" altLang="en-US" smtClean="0"/>
              <a:pPr/>
              <a:t>2023/1/10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D7DA1EF6-B5CF-464D-A03F-0F2478095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51800FE7-B7DC-4A99-9393-69D23F98E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745BC63-D829-4A71-B2F4-3CC30B2DF02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0320238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 advTm="3000">
        <p14:prism/>
      </p:transition>
    </mc:Choice>
    <mc:Fallback>
      <p:transition spd="slow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09A39BF0-F827-4E8B-B940-8CD1D838D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5FD950AE-DA1E-45E6-A961-1378C4A9D2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5AD6AE50-0373-4548-944F-89B4139EE1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3BB5B669-DFA6-434B-B6E3-A2F65BD017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A0BAEC-A70E-436E-92C6-3ECF094493EF}" type="datetimeFigureOut">
              <a:rPr lang="zh-CN" altLang="en-US" smtClean="0"/>
              <a:pPr/>
              <a:t>2023/1/10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75156D82-A0AB-4408-8C0E-CB3BB36AB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0946DD33-4D4E-4739-BD37-A76AD2084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745BC63-D829-4A71-B2F4-3CC30B2DF02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40031018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 advTm="3000">
        <p14:prism/>
      </p:transition>
    </mc:Choice>
    <mc:Fallback>
      <p:transition spd="slow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B1694DD7-6B64-4CC4-90C8-B68D52523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7236E106-475A-4450-96A0-5E8B5739B3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B56AB2DC-8364-4DE7-866D-2C57480C87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="" xmlns:a16="http://schemas.microsoft.com/office/drawing/2014/main" id="{2E424009-2AF8-47DD-A800-AFE78B5CAB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="" xmlns:a16="http://schemas.microsoft.com/office/drawing/2014/main" id="{7A231C06-AC02-4766-8271-F3BCED0A15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="" xmlns:a16="http://schemas.microsoft.com/office/drawing/2014/main" id="{DD4AEE86-A472-4C63-BC70-C409FC7C5B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A0BAEC-A70E-436E-92C6-3ECF094493EF}" type="datetimeFigureOut">
              <a:rPr lang="zh-CN" altLang="en-US" smtClean="0"/>
              <a:pPr/>
              <a:t>2023/1/10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="" xmlns:a16="http://schemas.microsoft.com/office/drawing/2014/main" id="{779019E6-ECB0-465C-A2EA-F18F6B563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="" xmlns:a16="http://schemas.microsoft.com/office/drawing/2014/main" id="{7DAACB4C-AB3E-460F-819F-82DD5A242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745BC63-D829-4A71-B2F4-3CC30B2DF02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37897616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 advTm="3000">
        <p14:prism/>
      </p:transition>
    </mc:Choice>
    <mc:Fallback>
      <p:transition spd="slow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B1694DD7-6B64-4CC4-90C8-B68D52523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7236E106-475A-4450-96A0-5E8B5739B3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B56AB2DC-8364-4DE7-866D-2C57480C87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="" xmlns:a16="http://schemas.microsoft.com/office/drawing/2014/main" id="{2E424009-2AF8-47DD-A800-AFE78B5CAB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="" xmlns:a16="http://schemas.microsoft.com/office/drawing/2014/main" id="{7A231C06-AC02-4766-8271-F3BCED0A15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="" xmlns:a16="http://schemas.microsoft.com/office/drawing/2014/main" id="{DD4AEE86-A472-4C63-BC70-C409FC7C5B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A0BAEC-A70E-436E-92C6-3ECF094493EF}" type="datetimeFigureOut">
              <a:rPr lang="zh-CN" altLang="en-US" smtClean="0"/>
              <a:pPr/>
              <a:t>2023/1/10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="" xmlns:a16="http://schemas.microsoft.com/office/drawing/2014/main" id="{779019E6-ECB0-465C-A2EA-F18F6B563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="" xmlns:a16="http://schemas.microsoft.com/office/drawing/2014/main" id="{7DAACB4C-AB3E-460F-819F-82DD5A242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745BC63-D829-4A71-B2F4-3CC30B2DF020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045062" y="6725660"/>
            <a:ext cx="1440159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http://www.1ppt.com/hangye/</a:t>
            </a:r>
          </a:p>
        </p:txBody>
      </p:sp>
    </p:spTree>
    <p:extLst>
      <p:ext uri="{BB962C8B-B14F-4D97-AF65-F5344CB8AC3E}">
        <p14:creationId xmlns="" xmlns:p14="http://schemas.microsoft.com/office/powerpoint/2010/main" val="21571363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 advTm="3000">
        <p14:prism/>
      </p:transition>
    </mc:Choice>
    <mc:Fallback>
      <p:transition spd="slow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63CE663C-AE46-4725-B5E2-0221E63BA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="" xmlns:a16="http://schemas.microsoft.com/office/drawing/2014/main" id="{87023481-BEF4-4554-A102-3B857BDE57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A0BAEC-A70E-436E-92C6-3ECF094493EF}" type="datetimeFigureOut">
              <a:rPr lang="zh-CN" altLang="en-US" smtClean="0"/>
              <a:pPr/>
              <a:t>2023/1/10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="" xmlns:a16="http://schemas.microsoft.com/office/drawing/2014/main" id="{305D77A6-0E1C-44B7-BD49-5C8BF2E57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="" xmlns:a16="http://schemas.microsoft.com/office/drawing/2014/main" id="{508377DA-194B-48CB-B68E-D2E1F5AF2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745BC63-D829-4A71-B2F4-3CC30B2DF02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9682084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 advTm="3000">
        <p14:prism/>
      </p:transition>
    </mc:Choice>
    <mc:Fallback>
      <p:transition spd="slow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F9192988-23BA-44B4-9D88-5DCCC2F387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A0BAEC-A70E-436E-92C6-3ECF094493EF}" type="datetimeFigureOut">
              <a:rPr lang="zh-CN" altLang="en-US" smtClean="0"/>
              <a:pPr/>
              <a:t>2023/1/10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5BE1A062-4D86-4AE2-A237-80470F739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3E5E99BB-AF39-44FB-A1D2-3F3574219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745BC63-D829-4A71-B2F4-3CC30B2DF02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7139695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 advTm="3000">
        <p14:prism/>
      </p:transition>
    </mc:Choice>
    <mc:Fallback>
      <p:transition spd="slow" advTm="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6CD35C9D-F050-4DB0-92E2-BE4CDCD00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479804DD-5BEC-4531-ABD9-444F0D2A8E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FA0439DE-2E79-4984-832C-B87FA3BCCB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E7042D77-71C2-416B-8817-95772A42B3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A0BAEC-A70E-436E-92C6-3ECF094493EF}" type="datetimeFigureOut">
              <a:rPr lang="zh-CN" altLang="en-US" smtClean="0"/>
              <a:pPr/>
              <a:t>2023/1/10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6098FCDE-B30C-4940-A5E7-D41C59BA2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8F8613B7-9E0C-47C5-9B57-4B36E8DAF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745BC63-D829-4A71-B2F4-3CC30B2DF02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7640931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 advTm="3000">
        <p14:prism/>
      </p:transition>
    </mc:Choice>
    <mc:Fallback>
      <p:transition spd="slow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518548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>
    <mc:Choice xmlns="" xmlns:p14="http://schemas.microsoft.com/office/powerpoint/2010/main" Requires="p14">
      <p:transition spd="slow" p14:dur="1200" advTm="3000">
        <p14:prism/>
      </p:transition>
    </mc:Choice>
    <mc:Fallback>
      <p:transition spd="slow" advTm="3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230212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1.jpe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2.png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28.xml"/><Relationship Id="rId13" Type="http://schemas.openxmlformats.org/officeDocument/2006/relationships/image" Target="../media/image5.png"/><Relationship Id="rId3" Type="http://schemas.openxmlformats.org/officeDocument/2006/relationships/tags" Target="../tags/tag23.xml"/><Relationship Id="rId7" Type="http://schemas.openxmlformats.org/officeDocument/2006/relationships/tags" Target="../tags/tag27.xml"/><Relationship Id="rId12" Type="http://schemas.openxmlformats.org/officeDocument/2006/relationships/image" Target="../media/image1.jpeg"/><Relationship Id="rId17" Type="http://schemas.openxmlformats.org/officeDocument/2006/relationships/image" Target="../media/image15.png"/><Relationship Id="rId2" Type="http://schemas.openxmlformats.org/officeDocument/2006/relationships/tags" Target="../tags/tag22.xml"/><Relationship Id="rId16" Type="http://schemas.openxmlformats.org/officeDocument/2006/relationships/image" Target="../media/image9.png"/><Relationship Id="rId1" Type="http://schemas.openxmlformats.org/officeDocument/2006/relationships/tags" Target="../tags/tag21.xml"/><Relationship Id="rId6" Type="http://schemas.openxmlformats.org/officeDocument/2006/relationships/tags" Target="../tags/tag26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25.xml"/><Relationship Id="rId15" Type="http://schemas.openxmlformats.org/officeDocument/2006/relationships/image" Target="../media/image2.png"/><Relationship Id="rId10" Type="http://schemas.openxmlformats.org/officeDocument/2006/relationships/tags" Target="../tags/tag30.xml"/><Relationship Id="rId4" Type="http://schemas.openxmlformats.org/officeDocument/2006/relationships/tags" Target="../tags/tag24.xml"/><Relationship Id="rId9" Type="http://schemas.openxmlformats.org/officeDocument/2006/relationships/tags" Target="../tags/tag29.xml"/><Relationship Id="rId1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5.pn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1.jpeg"/><Relationship Id="rId17" Type="http://schemas.openxmlformats.org/officeDocument/2006/relationships/image" Target="../media/image15.png"/><Relationship Id="rId2" Type="http://schemas.openxmlformats.org/officeDocument/2006/relationships/tags" Target="../tags/tag2.xml"/><Relationship Id="rId16" Type="http://schemas.openxmlformats.org/officeDocument/2006/relationships/image" Target="../media/image9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5.xml"/><Relationship Id="rId15" Type="http://schemas.openxmlformats.org/officeDocument/2006/relationships/image" Target="../media/image2.png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38.xml"/><Relationship Id="rId13" Type="http://schemas.openxmlformats.org/officeDocument/2006/relationships/tags" Target="../tags/tag43.xml"/><Relationship Id="rId18" Type="http://schemas.openxmlformats.org/officeDocument/2006/relationships/image" Target="../media/image2.png"/><Relationship Id="rId26" Type="http://schemas.openxmlformats.org/officeDocument/2006/relationships/image" Target="../media/image13.png"/><Relationship Id="rId3" Type="http://schemas.openxmlformats.org/officeDocument/2006/relationships/tags" Target="../tags/tag33.xml"/><Relationship Id="rId21" Type="http://schemas.openxmlformats.org/officeDocument/2006/relationships/image" Target="../media/image8.png"/><Relationship Id="rId7" Type="http://schemas.openxmlformats.org/officeDocument/2006/relationships/tags" Target="../tags/tag37.xml"/><Relationship Id="rId12" Type="http://schemas.openxmlformats.org/officeDocument/2006/relationships/tags" Target="../tags/tag42.xml"/><Relationship Id="rId17" Type="http://schemas.openxmlformats.org/officeDocument/2006/relationships/image" Target="../media/image5.png"/><Relationship Id="rId25" Type="http://schemas.openxmlformats.org/officeDocument/2006/relationships/image" Target="../media/image12.png"/><Relationship Id="rId2" Type="http://schemas.openxmlformats.org/officeDocument/2006/relationships/tags" Target="../tags/tag32.xml"/><Relationship Id="rId16" Type="http://schemas.openxmlformats.org/officeDocument/2006/relationships/image" Target="../media/image1.jpeg"/><Relationship Id="rId20" Type="http://schemas.openxmlformats.org/officeDocument/2006/relationships/image" Target="../media/image7.png"/><Relationship Id="rId1" Type="http://schemas.openxmlformats.org/officeDocument/2006/relationships/tags" Target="../tags/tag31.xml"/><Relationship Id="rId6" Type="http://schemas.openxmlformats.org/officeDocument/2006/relationships/tags" Target="../tags/tag36.xml"/><Relationship Id="rId11" Type="http://schemas.openxmlformats.org/officeDocument/2006/relationships/tags" Target="../tags/tag41.xml"/><Relationship Id="rId24" Type="http://schemas.openxmlformats.org/officeDocument/2006/relationships/image" Target="../media/image11.png"/><Relationship Id="rId5" Type="http://schemas.openxmlformats.org/officeDocument/2006/relationships/tags" Target="../tags/tag35.xml"/><Relationship Id="rId15" Type="http://schemas.openxmlformats.org/officeDocument/2006/relationships/notesSlide" Target="../notesSlides/notesSlide2.xml"/><Relationship Id="rId23" Type="http://schemas.openxmlformats.org/officeDocument/2006/relationships/image" Target="../media/image10.png"/><Relationship Id="rId10" Type="http://schemas.openxmlformats.org/officeDocument/2006/relationships/tags" Target="../tags/tag40.xml"/><Relationship Id="rId19" Type="http://schemas.openxmlformats.org/officeDocument/2006/relationships/image" Target="../media/image6.png"/><Relationship Id="rId4" Type="http://schemas.openxmlformats.org/officeDocument/2006/relationships/tags" Target="../tags/tag34.xml"/><Relationship Id="rId9" Type="http://schemas.openxmlformats.org/officeDocument/2006/relationships/tags" Target="../tags/tag39.xml"/><Relationship Id="rId14" Type="http://schemas.openxmlformats.org/officeDocument/2006/relationships/slideLayout" Target="../slideLayouts/slideLayout1.xml"/><Relationship Id="rId22" Type="http://schemas.openxmlformats.org/officeDocument/2006/relationships/image" Target="../media/image9.png"/><Relationship Id="rId27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8.xml"/><Relationship Id="rId13" Type="http://schemas.openxmlformats.org/officeDocument/2006/relationships/image" Target="../media/image5.png"/><Relationship Id="rId3" Type="http://schemas.openxmlformats.org/officeDocument/2006/relationships/tags" Target="../tags/tag13.xml"/><Relationship Id="rId7" Type="http://schemas.openxmlformats.org/officeDocument/2006/relationships/tags" Target="../tags/tag17.xml"/><Relationship Id="rId12" Type="http://schemas.openxmlformats.org/officeDocument/2006/relationships/image" Target="../media/image1.jpeg"/><Relationship Id="rId17" Type="http://schemas.openxmlformats.org/officeDocument/2006/relationships/image" Target="../media/image15.png"/><Relationship Id="rId2" Type="http://schemas.openxmlformats.org/officeDocument/2006/relationships/tags" Target="../tags/tag12.xml"/><Relationship Id="rId16" Type="http://schemas.openxmlformats.org/officeDocument/2006/relationships/image" Target="../media/image9.png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15.xml"/><Relationship Id="rId15" Type="http://schemas.openxmlformats.org/officeDocument/2006/relationships/image" Target="../media/image2.png"/><Relationship Id="rId10" Type="http://schemas.openxmlformats.org/officeDocument/2006/relationships/tags" Target="../tags/tag20.xml"/><Relationship Id="rId4" Type="http://schemas.openxmlformats.org/officeDocument/2006/relationships/tags" Target="../tags/tag14.xml"/><Relationship Id="rId9" Type="http://schemas.openxmlformats.org/officeDocument/2006/relationships/tags" Target="../tags/tag19.xml"/><Relationship Id="rId1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1FD48DFC-8BC9-4D03-B77A-E13E721C6D9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22"/>
            <a:ext cx="12192000" cy="6857678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AF7ED0CB-6C25-409A-A4BC-9A42606AA8A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735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978570B3-F962-41BC-B2B0-6D1C96EFEE4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0" y="4861922"/>
            <a:ext cx="12228513" cy="199607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6F47D073-7259-4735-842A-2D654BB750B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2419421" y="440020"/>
            <a:ext cx="7613142" cy="6161434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="" xmlns:a16="http://schemas.microsoft.com/office/drawing/2014/main" id="{2062DC8E-1C86-4B71-A477-97109A38F07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r="-2641"/>
          <a:stretch/>
        </p:blipFill>
        <p:spPr>
          <a:xfrm>
            <a:off x="-106609" y="1169773"/>
            <a:ext cx="1822457" cy="894454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="" xmlns:a16="http://schemas.microsoft.com/office/drawing/2014/main" id="{5A412CF0-9BAA-4735-8C25-729F60AD8E6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8867032" y="696566"/>
            <a:ext cx="1941130" cy="1030325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="" xmlns:a16="http://schemas.microsoft.com/office/drawing/2014/main" id="{D35B0A6A-5285-4E6E-9AE8-CD069F6B1E3E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b="-530"/>
          <a:stretch/>
        </p:blipFill>
        <p:spPr>
          <a:xfrm>
            <a:off x="-58286" y="4793774"/>
            <a:ext cx="5645420" cy="2064227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="" xmlns:a16="http://schemas.microsoft.com/office/drawing/2014/main" id="{3A018283-C7E2-4227-9882-53E3485CCAF9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10047449" y="5395353"/>
            <a:ext cx="2108038" cy="1462647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="" xmlns:a16="http://schemas.microsoft.com/office/drawing/2014/main" id="{F3791C78-3E99-4E4D-B501-C3CBF8AC870F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1043986" y="4271469"/>
            <a:ext cx="1399798" cy="971240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="" xmlns:a16="http://schemas.microsoft.com/office/drawing/2014/main" id="{C9261180-3B2A-4790-B228-479BC0E2E94A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600104" y="2599928"/>
            <a:ext cx="2027603" cy="1539719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="" xmlns:a16="http://schemas.microsoft.com/office/drawing/2014/main" id="{A7EF9595-1280-4F42-B1A7-BE7E3FFC56FC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b="-8494"/>
          <a:stretch/>
        </p:blipFill>
        <p:spPr>
          <a:xfrm>
            <a:off x="10673231" y="1852645"/>
            <a:ext cx="1394334" cy="2035977"/>
          </a:xfrm>
          <a:prstGeom prst="rect">
            <a:avLst/>
          </a:prstGeom>
        </p:spPr>
      </p:pic>
      <p:sp>
        <p:nvSpPr>
          <p:cNvPr id="32" name="文本框 31">
            <a:extLst>
              <a:ext uri="{FF2B5EF4-FFF2-40B4-BE49-F238E27FC236}">
                <a16:creationId xmlns="" xmlns:a16="http://schemas.microsoft.com/office/drawing/2014/main" id="{067D9A96-42F8-46E0-8973-6EBEB8ED8740}"/>
              </a:ext>
            </a:extLst>
          </p:cNvPr>
          <p:cNvSpPr txBox="1"/>
          <p:nvPr/>
        </p:nvSpPr>
        <p:spPr>
          <a:xfrm>
            <a:off x="767520" y="1852999"/>
            <a:ext cx="106569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/>
              <a:t>«Модель психологической службы </a:t>
            </a:r>
            <a:endParaRPr lang="ru-RU" sz="3000" dirty="0" smtClean="0"/>
          </a:p>
          <a:p>
            <a:pPr algn="ctr"/>
            <a:r>
              <a:rPr lang="ru-RU" sz="3000" b="1" dirty="0" smtClean="0"/>
              <a:t>МБОУ </a:t>
            </a:r>
            <a:r>
              <a:rPr lang="ru-RU" sz="3000" b="1" dirty="0" err="1" smtClean="0"/>
              <a:t>Раздолинской</a:t>
            </a:r>
            <a:r>
              <a:rPr lang="ru-RU" sz="3000" b="1" dirty="0" smtClean="0"/>
              <a:t> СОШ имени героя Советского Союза Ф. Тюменцева»</a:t>
            </a:r>
            <a:endParaRPr lang="ru-RU" sz="3000" dirty="0" smtClean="0"/>
          </a:p>
          <a:p>
            <a:pPr algn="ctr"/>
            <a:endParaRPr lang="zh-CN" altLang="en-US" sz="3000" b="1" dirty="0">
              <a:ln w="41275">
                <a:solidFill>
                  <a:srgbClr val="1371F6"/>
                </a:solidFill>
              </a:ln>
              <a:solidFill>
                <a:srgbClr val="F6FDF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grpSp>
        <p:nvGrpSpPr>
          <p:cNvPr id="35" name="组合 34">
            <a:extLst>
              <a:ext uri="{FF2B5EF4-FFF2-40B4-BE49-F238E27FC236}">
                <a16:creationId xmlns="" xmlns:a16="http://schemas.microsoft.com/office/drawing/2014/main" id="{BA8D463E-D381-4F76-BA80-9B0A9129C944}"/>
              </a:ext>
            </a:extLst>
          </p:cNvPr>
          <p:cNvGrpSpPr/>
          <p:nvPr/>
        </p:nvGrpSpPr>
        <p:grpSpPr>
          <a:xfrm>
            <a:off x="3056654" y="3557886"/>
            <a:ext cx="5072852" cy="644570"/>
            <a:chOff x="3628716" y="3453593"/>
            <a:chExt cx="4235298" cy="538148"/>
          </a:xfrm>
        </p:grpSpPr>
        <p:sp>
          <p:nvSpPr>
            <p:cNvPr id="33" name="矩形: 圆角 32">
              <a:extLst>
                <a:ext uri="{FF2B5EF4-FFF2-40B4-BE49-F238E27FC236}">
                  <a16:creationId xmlns="" xmlns:a16="http://schemas.microsoft.com/office/drawing/2014/main" id="{B009ABD2-FFE0-481B-97F3-D426C81BA334}"/>
                </a:ext>
              </a:extLst>
            </p:cNvPr>
            <p:cNvSpPr/>
            <p:nvPr/>
          </p:nvSpPr>
          <p:spPr>
            <a:xfrm>
              <a:off x="3712365" y="3453593"/>
              <a:ext cx="4068000" cy="517516"/>
            </a:xfrm>
            <a:prstGeom prst="roundRect">
              <a:avLst>
                <a:gd name="adj" fmla="val 50000"/>
              </a:avLst>
            </a:prstGeom>
            <a:solidFill>
              <a:srgbClr val="1371F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altLang="zh-CN" sz="2000" dirty="0" smtClean="0">
                  <a:cs typeface="+mn-ea"/>
                  <a:sym typeface="+mn-lt"/>
                </a:rPr>
                <a:t>Конкурс управленческих практик.</a:t>
              </a:r>
              <a:endParaRPr lang="zh-CN" altLang="en-US" sz="2000" dirty="0">
                <a:cs typeface="+mn-ea"/>
                <a:sym typeface="+mn-lt"/>
              </a:endParaRPr>
            </a:p>
          </p:txBody>
        </p:sp>
        <p:sp>
          <p:nvSpPr>
            <p:cNvPr id="34" name="文本框 33">
              <a:extLst>
                <a:ext uri="{FF2B5EF4-FFF2-40B4-BE49-F238E27FC236}">
                  <a16:creationId xmlns="" xmlns:a16="http://schemas.microsoft.com/office/drawing/2014/main" id="{243F9F74-C64F-480C-88B6-08531097CFA3}"/>
                </a:ext>
              </a:extLst>
            </p:cNvPr>
            <p:cNvSpPr txBox="1"/>
            <p:nvPr/>
          </p:nvSpPr>
          <p:spPr>
            <a:xfrm>
              <a:off x="3628716" y="3503515"/>
              <a:ext cx="4235298" cy="4882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AF2091E8-CEAA-48E9-9321-6DCAEAF6E2AA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4979" y="4306379"/>
            <a:ext cx="4886684" cy="260123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337892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 advTm="3000">
        <p14:prism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="" xmlns:a16="http://schemas.microsoft.com/office/drawing/2014/main" id="{D416AEB9-684A-41A3-B5EC-39BA24F7B117}"/>
              </a:ext>
            </a:extLst>
          </p:cNvPr>
          <p:cNvSpPr txBox="1"/>
          <p:nvPr/>
        </p:nvSpPr>
        <p:spPr>
          <a:xfrm>
            <a:off x="1024162" y="1731504"/>
            <a:ext cx="891536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этап (октябрь-декабрь 2022г.):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Организационный.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Изучение нормативно-правовой, научно-методической, организационно-управленческой и информационной базы по организации психологической службы.  Издание Приказа о создании психологической службы. Разработка и утверждение Положения о психологической службе. Ознакомление педагогического коллектива школы и общественности, выставление на сайт.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205027E8-529D-413E-905F-BD7C78C5F25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0039" y="4882896"/>
            <a:ext cx="2198394" cy="1975104"/>
          </a:xfrm>
          <a:prstGeom prst="rect">
            <a:avLst/>
          </a:prstGeom>
        </p:spPr>
      </p:pic>
      <p:sp>
        <p:nvSpPr>
          <p:cNvPr id="4" name="矩形: 剪去对角 3">
            <a:extLst>
              <a:ext uri="{FF2B5EF4-FFF2-40B4-BE49-F238E27FC236}">
                <a16:creationId xmlns="" xmlns:a16="http://schemas.microsoft.com/office/drawing/2014/main" id="{24AEAED9-C8FC-4D4A-8764-AAF825B2716F}"/>
              </a:ext>
            </a:extLst>
          </p:cNvPr>
          <p:cNvSpPr/>
          <p:nvPr/>
        </p:nvSpPr>
        <p:spPr>
          <a:xfrm>
            <a:off x="1014984" y="1546052"/>
            <a:ext cx="9555480" cy="3922060"/>
          </a:xfrm>
          <a:prstGeom prst="snip2DiagRect">
            <a:avLst/>
          </a:prstGeom>
          <a:noFill/>
          <a:ln w="38100">
            <a:solidFill>
              <a:srgbClr val="1371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8" name="组合 27">
            <a:extLst>
              <a:ext uri="{FF2B5EF4-FFF2-40B4-BE49-F238E27FC236}">
                <a16:creationId xmlns="" xmlns:a16="http://schemas.microsoft.com/office/drawing/2014/main" id="{76D452D5-036F-4BB1-B1FA-ACEE08410BEC}"/>
              </a:ext>
            </a:extLst>
          </p:cNvPr>
          <p:cNvGrpSpPr/>
          <p:nvPr/>
        </p:nvGrpSpPr>
        <p:grpSpPr>
          <a:xfrm>
            <a:off x="1005840" y="279432"/>
            <a:ext cx="8439911" cy="1293336"/>
            <a:chOff x="3177789" y="3393241"/>
            <a:chExt cx="5558628" cy="729955"/>
          </a:xfrm>
        </p:grpSpPr>
        <p:sp>
          <p:nvSpPr>
            <p:cNvPr id="29" name="矩形: 圆角 28">
              <a:extLst>
                <a:ext uri="{FF2B5EF4-FFF2-40B4-BE49-F238E27FC236}">
                  <a16:creationId xmlns="" xmlns:a16="http://schemas.microsoft.com/office/drawing/2014/main" id="{ABA9BB2F-93F4-45CF-9D7D-026C20FF4C23}"/>
                </a:ext>
              </a:extLst>
            </p:cNvPr>
            <p:cNvSpPr/>
            <p:nvPr/>
          </p:nvSpPr>
          <p:spPr>
            <a:xfrm>
              <a:off x="3177789" y="3453593"/>
              <a:ext cx="5558628" cy="588351"/>
            </a:xfrm>
            <a:prstGeom prst="roundRect">
              <a:avLst>
                <a:gd name="adj" fmla="val 50000"/>
              </a:avLst>
            </a:prstGeom>
            <a:solidFill>
              <a:srgbClr val="1371F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30" name="文本框 29">
              <a:extLst>
                <a:ext uri="{FF2B5EF4-FFF2-40B4-BE49-F238E27FC236}">
                  <a16:creationId xmlns="" xmlns:a16="http://schemas.microsoft.com/office/drawing/2014/main" id="{EE77614C-FBE6-420D-A656-1B0DFCCCF600}"/>
                </a:ext>
              </a:extLst>
            </p:cNvPr>
            <p:cNvSpPr txBox="1"/>
            <p:nvPr/>
          </p:nvSpPr>
          <p:spPr>
            <a:xfrm>
              <a:off x="3245845" y="3393241"/>
              <a:ext cx="5422515" cy="7299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sz="2800" b="1" dirty="0" smtClean="0">
                <a:solidFill>
                  <a:schemeClr val="bg1"/>
                </a:solidFill>
              </a:endParaRPr>
            </a:p>
            <a:p>
              <a:r>
                <a:rPr lang="ru-RU" sz="2800" b="1" dirty="0" smtClean="0">
                  <a:solidFill>
                    <a:schemeClr val="bg1"/>
                  </a:solidFill>
                </a:rPr>
                <a:t>Этапы и сроки реализации программы</a:t>
              </a:r>
              <a:r>
                <a:rPr lang="ru-RU" sz="2800" dirty="0" smtClean="0">
                  <a:solidFill>
                    <a:schemeClr val="bg1"/>
                  </a:solidFill>
                </a:rPr>
                <a:t> </a:t>
              </a:r>
              <a:endParaRPr lang="ru-RU" sz="28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6615156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 advTm="3000">
        <p14:prism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="" xmlns:a16="http://schemas.microsoft.com/office/drawing/2014/main" id="{D416AEB9-684A-41A3-B5EC-39BA24F7B117}"/>
              </a:ext>
            </a:extLst>
          </p:cNvPr>
          <p:cNvSpPr txBox="1"/>
          <p:nvPr/>
        </p:nvSpPr>
        <p:spPr>
          <a:xfrm>
            <a:off x="1773936" y="1438896"/>
            <a:ext cx="958291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этап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январь 2023г. – декабрь 2024г.):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Деятельностный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Организация деятельности психологической службы по направлениям: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пропедевтическое;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диагностическое;</a:t>
            </a:r>
          </a:p>
          <a:p>
            <a:pPr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консультативное;</a:t>
            </a:r>
          </a:p>
          <a:p>
            <a:pPr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профилактическое;</a:t>
            </a:r>
          </a:p>
          <a:p>
            <a:pPr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коррекционно-развивающее;</a:t>
            </a:r>
          </a:p>
          <a:p>
            <a:pPr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методическое</a:t>
            </a:r>
          </a:p>
          <a:p>
            <a:pPr>
              <a:buFontTx/>
              <a:buChar char="-"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205027E8-529D-413E-905F-BD7C78C5F25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0040" y="4648099"/>
            <a:ext cx="2459735" cy="2209901"/>
          </a:xfrm>
          <a:prstGeom prst="rect">
            <a:avLst/>
          </a:prstGeom>
        </p:spPr>
      </p:pic>
      <p:sp>
        <p:nvSpPr>
          <p:cNvPr id="4" name="矩形: 剪去对角 3">
            <a:extLst>
              <a:ext uri="{FF2B5EF4-FFF2-40B4-BE49-F238E27FC236}">
                <a16:creationId xmlns="" xmlns:a16="http://schemas.microsoft.com/office/drawing/2014/main" id="{24AEAED9-C8FC-4D4A-8764-AAF825B2716F}"/>
              </a:ext>
            </a:extLst>
          </p:cNvPr>
          <p:cNvSpPr/>
          <p:nvPr/>
        </p:nvSpPr>
        <p:spPr>
          <a:xfrm>
            <a:off x="1024128" y="1381460"/>
            <a:ext cx="10506456" cy="3611164"/>
          </a:xfrm>
          <a:prstGeom prst="snip2DiagRect">
            <a:avLst/>
          </a:prstGeom>
          <a:noFill/>
          <a:ln w="38100">
            <a:solidFill>
              <a:srgbClr val="1371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5" name="组合 27">
            <a:extLst>
              <a:ext uri="{FF2B5EF4-FFF2-40B4-BE49-F238E27FC236}">
                <a16:creationId xmlns="" xmlns:a16="http://schemas.microsoft.com/office/drawing/2014/main" id="{76D452D5-036F-4BB1-B1FA-ACEE08410BEC}"/>
              </a:ext>
            </a:extLst>
          </p:cNvPr>
          <p:cNvGrpSpPr/>
          <p:nvPr/>
        </p:nvGrpSpPr>
        <p:grpSpPr>
          <a:xfrm>
            <a:off x="1051560" y="114842"/>
            <a:ext cx="8439911" cy="1149378"/>
            <a:chOff x="3177789" y="3393239"/>
            <a:chExt cx="5558628" cy="648705"/>
          </a:xfrm>
        </p:grpSpPr>
        <p:sp>
          <p:nvSpPr>
            <p:cNvPr id="29" name="矩形: 圆角 28">
              <a:extLst>
                <a:ext uri="{FF2B5EF4-FFF2-40B4-BE49-F238E27FC236}">
                  <a16:creationId xmlns="" xmlns:a16="http://schemas.microsoft.com/office/drawing/2014/main" id="{ABA9BB2F-93F4-45CF-9D7D-026C20FF4C23}"/>
                </a:ext>
              </a:extLst>
            </p:cNvPr>
            <p:cNvSpPr/>
            <p:nvPr/>
          </p:nvSpPr>
          <p:spPr>
            <a:xfrm>
              <a:off x="3177789" y="3453593"/>
              <a:ext cx="5558628" cy="588351"/>
            </a:xfrm>
            <a:prstGeom prst="roundRect">
              <a:avLst>
                <a:gd name="adj" fmla="val 50000"/>
              </a:avLst>
            </a:prstGeom>
            <a:solidFill>
              <a:srgbClr val="1371F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30" name="文本框 29">
              <a:extLst>
                <a:ext uri="{FF2B5EF4-FFF2-40B4-BE49-F238E27FC236}">
                  <a16:creationId xmlns="" xmlns:a16="http://schemas.microsoft.com/office/drawing/2014/main" id="{EE77614C-FBE6-420D-A656-1B0DFCCCF600}"/>
                </a:ext>
              </a:extLst>
            </p:cNvPr>
            <p:cNvSpPr txBox="1"/>
            <p:nvPr/>
          </p:nvSpPr>
          <p:spPr>
            <a:xfrm>
              <a:off x="3245845" y="3393239"/>
              <a:ext cx="5422515" cy="5384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sz="2800" b="1" dirty="0" smtClean="0">
                <a:solidFill>
                  <a:schemeClr val="bg1"/>
                </a:solidFill>
              </a:endParaRPr>
            </a:p>
            <a:p>
              <a:r>
                <a:rPr lang="ru-RU" sz="2800" b="1" dirty="0" smtClean="0">
                  <a:solidFill>
                    <a:schemeClr val="bg1"/>
                  </a:solidFill>
                </a:rPr>
                <a:t>Этапы и сроки реализации программы</a:t>
              </a:r>
              <a:r>
                <a:rPr lang="ru-RU" sz="2800" dirty="0" smtClean="0">
                  <a:solidFill>
                    <a:schemeClr val="bg1"/>
                  </a:solidFill>
                </a:rPr>
                <a:t> </a:t>
              </a:r>
              <a:endParaRPr lang="ru-RU" sz="28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6615156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 advTm="3000">
        <p14:prism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="" xmlns:a16="http://schemas.microsoft.com/office/drawing/2014/main" id="{D416AEB9-684A-41A3-B5EC-39BA24F7B117}"/>
              </a:ext>
            </a:extLst>
          </p:cNvPr>
          <p:cNvSpPr txBox="1"/>
          <p:nvPr/>
        </p:nvSpPr>
        <p:spPr>
          <a:xfrm>
            <a:off x="1024162" y="1731504"/>
            <a:ext cx="91713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III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этап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(2025г.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):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Аналитический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Заключительный мониторинг деятельности психологической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службы. Оценка эффективности проведения психолого-педагогической работы по направлениям.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205027E8-529D-413E-905F-BD7C78C5F25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0040" y="4278413"/>
            <a:ext cx="2871215" cy="2579587"/>
          </a:xfrm>
          <a:prstGeom prst="rect">
            <a:avLst/>
          </a:prstGeom>
        </p:spPr>
      </p:pic>
      <p:sp>
        <p:nvSpPr>
          <p:cNvPr id="4" name="矩形: 剪去对角 3">
            <a:extLst>
              <a:ext uri="{FF2B5EF4-FFF2-40B4-BE49-F238E27FC236}">
                <a16:creationId xmlns="" xmlns:a16="http://schemas.microsoft.com/office/drawing/2014/main" id="{24AEAED9-C8FC-4D4A-8764-AAF825B2716F}"/>
              </a:ext>
            </a:extLst>
          </p:cNvPr>
          <p:cNvSpPr/>
          <p:nvPr/>
        </p:nvSpPr>
        <p:spPr>
          <a:xfrm>
            <a:off x="1014984" y="1546052"/>
            <a:ext cx="9235440" cy="2504740"/>
          </a:xfrm>
          <a:prstGeom prst="snip2DiagRect">
            <a:avLst/>
          </a:prstGeom>
          <a:noFill/>
          <a:ln w="38100">
            <a:solidFill>
              <a:srgbClr val="1371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5" name="组合 27">
            <a:extLst>
              <a:ext uri="{FF2B5EF4-FFF2-40B4-BE49-F238E27FC236}">
                <a16:creationId xmlns="" xmlns:a16="http://schemas.microsoft.com/office/drawing/2014/main" id="{76D452D5-036F-4BB1-B1FA-ACEE08410BEC}"/>
              </a:ext>
            </a:extLst>
          </p:cNvPr>
          <p:cNvGrpSpPr/>
          <p:nvPr/>
        </p:nvGrpSpPr>
        <p:grpSpPr>
          <a:xfrm>
            <a:off x="1005840" y="279432"/>
            <a:ext cx="8439911" cy="1293336"/>
            <a:chOff x="3177789" y="3393241"/>
            <a:chExt cx="5558628" cy="729955"/>
          </a:xfrm>
        </p:grpSpPr>
        <p:sp>
          <p:nvSpPr>
            <p:cNvPr id="29" name="矩形: 圆角 28">
              <a:extLst>
                <a:ext uri="{FF2B5EF4-FFF2-40B4-BE49-F238E27FC236}">
                  <a16:creationId xmlns="" xmlns:a16="http://schemas.microsoft.com/office/drawing/2014/main" id="{ABA9BB2F-93F4-45CF-9D7D-026C20FF4C23}"/>
                </a:ext>
              </a:extLst>
            </p:cNvPr>
            <p:cNvSpPr/>
            <p:nvPr/>
          </p:nvSpPr>
          <p:spPr>
            <a:xfrm>
              <a:off x="3177789" y="3453593"/>
              <a:ext cx="5558628" cy="588351"/>
            </a:xfrm>
            <a:prstGeom prst="roundRect">
              <a:avLst>
                <a:gd name="adj" fmla="val 50000"/>
              </a:avLst>
            </a:prstGeom>
            <a:solidFill>
              <a:srgbClr val="1371F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30" name="文本框 29">
              <a:extLst>
                <a:ext uri="{FF2B5EF4-FFF2-40B4-BE49-F238E27FC236}">
                  <a16:creationId xmlns="" xmlns:a16="http://schemas.microsoft.com/office/drawing/2014/main" id="{EE77614C-FBE6-420D-A656-1B0DFCCCF600}"/>
                </a:ext>
              </a:extLst>
            </p:cNvPr>
            <p:cNvSpPr txBox="1"/>
            <p:nvPr/>
          </p:nvSpPr>
          <p:spPr>
            <a:xfrm>
              <a:off x="3245845" y="3393241"/>
              <a:ext cx="5422515" cy="7299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sz="2800" b="1" dirty="0" smtClean="0">
                <a:solidFill>
                  <a:schemeClr val="bg1"/>
                </a:solidFill>
              </a:endParaRPr>
            </a:p>
            <a:p>
              <a:r>
                <a:rPr lang="ru-RU" sz="2800" b="1" dirty="0" smtClean="0">
                  <a:solidFill>
                    <a:schemeClr val="bg1"/>
                  </a:solidFill>
                </a:rPr>
                <a:t>Этапы и сроки реализации программы</a:t>
              </a:r>
              <a:r>
                <a:rPr lang="ru-RU" sz="2800" dirty="0" smtClean="0">
                  <a:solidFill>
                    <a:schemeClr val="bg1"/>
                  </a:solidFill>
                </a:rPr>
                <a:t> </a:t>
              </a:r>
              <a:endParaRPr lang="ru-RU" sz="28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6615156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 advTm="3000">
        <p14:prism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组合 34">
            <a:extLst>
              <a:ext uri="{FF2B5EF4-FFF2-40B4-BE49-F238E27FC236}">
                <a16:creationId xmlns="" xmlns:a16="http://schemas.microsoft.com/office/drawing/2014/main" id="{FD823612-E85C-48D0-9560-1BC3BA873AF3}"/>
              </a:ext>
            </a:extLst>
          </p:cNvPr>
          <p:cNvGrpSpPr/>
          <p:nvPr/>
        </p:nvGrpSpPr>
        <p:grpSpPr>
          <a:xfrm>
            <a:off x="1536192" y="0"/>
            <a:ext cx="6958584" cy="1065961"/>
            <a:chOff x="3177789" y="3453593"/>
            <a:chExt cx="5558628" cy="588351"/>
          </a:xfrm>
        </p:grpSpPr>
        <p:sp>
          <p:nvSpPr>
            <p:cNvPr id="36" name="矩形: 圆角 35">
              <a:extLst>
                <a:ext uri="{FF2B5EF4-FFF2-40B4-BE49-F238E27FC236}">
                  <a16:creationId xmlns="" xmlns:a16="http://schemas.microsoft.com/office/drawing/2014/main" id="{E7D13ED9-E274-4C6F-984B-CC81736B92D6}"/>
                </a:ext>
              </a:extLst>
            </p:cNvPr>
            <p:cNvSpPr/>
            <p:nvPr/>
          </p:nvSpPr>
          <p:spPr>
            <a:xfrm>
              <a:off x="3177789" y="3453593"/>
              <a:ext cx="5558628" cy="588351"/>
            </a:xfrm>
            <a:prstGeom prst="roundRect">
              <a:avLst>
                <a:gd name="adj" fmla="val 50000"/>
              </a:avLst>
            </a:prstGeom>
            <a:solidFill>
              <a:srgbClr val="1371F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37" name="文本框 36">
              <a:extLst>
                <a:ext uri="{FF2B5EF4-FFF2-40B4-BE49-F238E27FC236}">
                  <a16:creationId xmlns="" xmlns:a16="http://schemas.microsoft.com/office/drawing/2014/main" id="{60461333-1B2F-42D3-A150-12AA5A369C16}"/>
                </a:ext>
              </a:extLst>
            </p:cNvPr>
            <p:cNvSpPr txBox="1"/>
            <p:nvPr/>
          </p:nvSpPr>
          <p:spPr>
            <a:xfrm>
              <a:off x="3212968" y="3613453"/>
              <a:ext cx="5422515" cy="3227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ru-RU" altLang="zh-CN" sz="3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Практическая деятельность </a:t>
              </a:r>
              <a:endParaRPr lang="zh-CN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13" name="文本框 12">
            <a:extLst>
              <a:ext uri="{FF2B5EF4-FFF2-40B4-BE49-F238E27FC236}">
                <a16:creationId xmlns="" xmlns:a16="http://schemas.microsoft.com/office/drawing/2014/main" id="{7791BB58-A51A-42E5-A0C2-675425BD426C}"/>
              </a:ext>
            </a:extLst>
          </p:cNvPr>
          <p:cNvSpPr txBox="1"/>
          <p:nvPr/>
        </p:nvSpPr>
        <p:spPr>
          <a:xfrm>
            <a:off x="538630" y="1178169"/>
            <a:ext cx="11092538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Служба функционирует как целостная система практического направления.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Основные виды деятельности:</a:t>
            </a:r>
          </a:p>
          <a:p>
            <a:pPr lvl="0">
              <a:buFont typeface="Wingdings" pitchFamily="2" charset="2"/>
              <a:buChar char="ü"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Диагностическая работа;</a:t>
            </a:r>
          </a:p>
          <a:p>
            <a:pPr>
              <a:buFont typeface="Wingdings" pitchFamily="2" charset="2"/>
              <a:buChar char="ü"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Развивающая и коррекционная работа;</a:t>
            </a:r>
          </a:p>
          <a:p>
            <a:pPr lvl="0">
              <a:buFont typeface="Wingdings" pitchFamily="2" charset="2"/>
              <a:buChar char="ü"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Психологическая профилактика;</a:t>
            </a:r>
          </a:p>
          <a:p>
            <a:pPr>
              <a:buFont typeface="Wingdings" pitchFamily="2" charset="2"/>
              <a:buChar char="ü"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Консультирование и просвещение;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Экспертиза;</a:t>
            </a:r>
          </a:p>
          <a:p>
            <a:pPr lvl="0">
              <a:buFont typeface="Wingdings" pitchFamily="2" charset="2"/>
              <a:buChar char="ü"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Диспетчерская деятельность.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Служба функционирует на всех образовательных уровнях, обеспечивая психолого-педагогическое сопровождение реализации основных  и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дополнительных образовательных программ.</a:t>
            </a:r>
          </a:p>
          <a:p>
            <a:pPr lvl="0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ru-RU" sz="2800" dirty="0" smtClean="0"/>
          </a:p>
          <a:p>
            <a:pPr lvl="0">
              <a:buFontTx/>
              <a:buChar char="-"/>
            </a:pPr>
            <a:endParaRPr lang="ru-RU" sz="2800" dirty="0" smtClean="0"/>
          </a:p>
          <a:p>
            <a:pPr>
              <a:buFontTx/>
              <a:buChar char="-"/>
            </a:pPr>
            <a:endParaRPr lang="ru-RU" sz="2800" dirty="0" smtClean="0"/>
          </a:p>
          <a:p>
            <a:pPr lvl="0">
              <a:buFontTx/>
              <a:buChar char="-"/>
            </a:pPr>
            <a:endParaRPr lang="ru-RU" sz="2800" dirty="0" smtClean="0"/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342B1D18-C187-4DA8-8EF9-1A365BDE1A5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24289" y="4425696"/>
            <a:ext cx="2267711" cy="226771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466975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 advTm="3000">
        <p14:prism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PA-组合 7">
            <a:extLst>
              <a:ext uri="{FF2B5EF4-FFF2-40B4-BE49-F238E27FC236}">
                <a16:creationId xmlns="" xmlns:a16="http://schemas.microsoft.com/office/drawing/2014/main" id="{BD1A6728-87CC-463F-8BE5-C08581688AAF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0" y="322"/>
            <a:ext cx="12228513" cy="6857678"/>
            <a:chOff x="0" y="322"/>
            <a:chExt cx="12228513" cy="6857678"/>
          </a:xfrm>
        </p:grpSpPr>
        <p:pic>
          <p:nvPicPr>
            <p:cNvPr id="7" name="PA-图片 6">
              <a:extLst>
                <a:ext uri="{FF2B5EF4-FFF2-40B4-BE49-F238E27FC236}">
                  <a16:creationId xmlns="" xmlns:a16="http://schemas.microsoft.com/office/drawing/2014/main" id="{672AD2A5-83A9-4DA4-A9A9-78635D7A218E}"/>
                </a:ext>
              </a:extLst>
            </p:cNvPr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2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322"/>
              <a:ext cx="12192000" cy="6857678"/>
            </a:xfrm>
            <a:prstGeom prst="rect">
              <a:avLst/>
            </a:prstGeom>
          </p:spPr>
        </p:pic>
        <p:pic>
          <p:nvPicPr>
            <p:cNvPr id="5" name="PA-图片 4">
              <a:extLst>
                <a:ext uri="{FF2B5EF4-FFF2-40B4-BE49-F238E27FC236}">
                  <a16:creationId xmlns="" xmlns:a16="http://schemas.microsoft.com/office/drawing/2014/main" id="{BE665CDD-87A8-4C87-9106-708E070E0C55}"/>
                </a:ext>
              </a:extLst>
            </p:cNvPr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13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513" y="645"/>
              <a:ext cx="12192000" cy="6857355"/>
            </a:xfrm>
            <a:prstGeom prst="rect">
              <a:avLst/>
            </a:prstGeom>
          </p:spPr>
        </p:pic>
      </p:grpSp>
      <p:grpSp>
        <p:nvGrpSpPr>
          <p:cNvPr id="3" name="PA-组合 24">
            <a:extLst>
              <a:ext uri="{FF2B5EF4-FFF2-40B4-BE49-F238E27FC236}">
                <a16:creationId xmlns="" xmlns:a16="http://schemas.microsoft.com/office/drawing/2014/main" id="{BE2E6E2C-B466-4667-A265-218F89FCA5F5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1152144" y="1325880"/>
            <a:ext cx="10570464" cy="5253232"/>
            <a:chOff x="1023621" y="1556792"/>
            <a:chExt cx="10135555" cy="1872208"/>
          </a:xfrm>
        </p:grpSpPr>
        <p:sp>
          <p:nvSpPr>
            <p:cNvPr id="10" name="PA-矩形 9">
              <a:extLst>
                <a:ext uri="{FF2B5EF4-FFF2-40B4-BE49-F238E27FC236}">
                  <a16:creationId xmlns="" xmlns:a16="http://schemas.microsoft.com/office/drawing/2014/main" id="{9B497FF0-684E-4B49-B54A-F985A7351CE2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1096644" y="1556792"/>
              <a:ext cx="9998712" cy="187220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11" name="PA-矩形 10">
              <a:extLst>
                <a:ext uri="{FF2B5EF4-FFF2-40B4-BE49-F238E27FC236}">
                  <a16:creationId xmlns="" xmlns:a16="http://schemas.microsoft.com/office/drawing/2014/main" id="{B325BC02-24A8-4481-AD17-374CD6CBCB91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1023621" y="1787600"/>
              <a:ext cx="140655" cy="1437555"/>
            </a:xfrm>
            <a:prstGeom prst="rect">
              <a:avLst/>
            </a:prstGeom>
            <a:solidFill>
              <a:srgbClr val="1371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12" name="PA-矩形 11">
              <a:extLst>
                <a:ext uri="{FF2B5EF4-FFF2-40B4-BE49-F238E27FC236}">
                  <a16:creationId xmlns="" xmlns:a16="http://schemas.microsoft.com/office/drawing/2014/main" id="{A39051AC-4EF9-4035-8605-CAA216375E1B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11018521" y="1787600"/>
              <a:ext cx="140655" cy="1437555"/>
            </a:xfrm>
            <a:prstGeom prst="rect">
              <a:avLst/>
            </a:prstGeom>
            <a:solidFill>
              <a:srgbClr val="1371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zh-CN" altLang="en-US" sz="2400" dirty="0">
                <a:cs typeface="+mn-ea"/>
                <a:sym typeface="+mn-lt"/>
              </a:endParaRPr>
            </a:p>
          </p:txBody>
        </p:sp>
      </p:grpSp>
      <p:pic>
        <p:nvPicPr>
          <p:cNvPr id="14" name="PA-图片 13">
            <a:extLst>
              <a:ext uri="{FF2B5EF4-FFF2-40B4-BE49-F238E27FC236}">
                <a16:creationId xmlns="" xmlns:a16="http://schemas.microsoft.com/office/drawing/2014/main" id="{14358B9C-8C76-4350-BF1C-B786E4BCB1F5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1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r="-2641"/>
          <a:stretch/>
        </p:blipFill>
        <p:spPr>
          <a:xfrm>
            <a:off x="1386756" y="1101841"/>
            <a:ext cx="1822457" cy="894454"/>
          </a:xfrm>
          <a:prstGeom prst="rect">
            <a:avLst/>
          </a:prstGeom>
        </p:spPr>
      </p:pic>
      <p:pic>
        <p:nvPicPr>
          <p:cNvPr id="22" name="PA-图片 21">
            <a:extLst>
              <a:ext uri="{FF2B5EF4-FFF2-40B4-BE49-F238E27FC236}">
                <a16:creationId xmlns="" xmlns:a16="http://schemas.microsoft.com/office/drawing/2014/main" id="{4D3D66E6-38E5-4255-B975-9C13E98EE40B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1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0" y="4861922"/>
            <a:ext cx="12228513" cy="1996078"/>
          </a:xfrm>
          <a:prstGeom prst="rect">
            <a:avLst/>
          </a:prstGeom>
        </p:spPr>
      </p:pic>
      <p:pic>
        <p:nvPicPr>
          <p:cNvPr id="24" name="PA-图片 23">
            <a:extLst>
              <a:ext uri="{FF2B5EF4-FFF2-40B4-BE49-F238E27FC236}">
                <a16:creationId xmlns="" xmlns:a16="http://schemas.microsoft.com/office/drawing/2014/main" id="{9CAE8B17-50CF-424A-B87F-774F9ADA295D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 rotWithShape="1">
          <a:blip r:embed="rId16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b="-530"/>
          <a:stretch/>
        </p:blipFill>
        <p:spPr>
          <a:xfrm>
            <a:off x="-58286" y="4793774"/>
            <a:ext cx="5645420" cy="2064227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="" xmlns:a16="http://schemas.microsoft.com/office/drawing/2014/main" id="{55E26642-6A46-48DB-8BA9-E75470A52CB7}"/>
              </a:ext>
            </a:extLst>
          </p:cNvPr>
          <p:cNvSpPr txBox="1"/>
          <p:nvPr/>
        </p:nvSpPr>
        <p:spPr>
          <a:xfrm>
            <a:off x="1146382" y="235196"/>
            <a:ext cx="107865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Система организации внутреннего контроля за реализацией модели</a:t>
            </a:r>
            <a:endParaRPr lang="ru-RU" sz="3200" dirty="0" smtClean="0"/>
          </a:p>
          <a:p>
            <a:r>
              <a:rPr lang="ru-RU" sz="3200" b="1" dirty="0" smtClean="0"/>
              <a:t> </a:t>
            </a:r>
            <a:endParaRPr lang="ru-RU" sz="3200" dirty="0"/>
          </a:p>
        </p:txBody>
      </p:sp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6560D3AB-E5BC-4480-B767-61FF391EDA6E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t="20119" b="26563"/>
          <a:stretch/>
        </p:blipFill>
        <p:spPr>
          <a:xfrm>
            <a:off x="-118872" y="4078788"/>
            <a:ext cx="3474720" cy="2779212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1408176" y="1385423"/>
            <a:ext cx="102687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Контроль за реализацией модели осуществляет директор ОО и заместитель директора по учебно-воспитательной работе, курирующий психологическую службу общеобразовательной организации.  Психолого-педагогическая программа сопровождения утверждается директором образовательного учреждения. </a:t>
            </a:r>
          </a:p>
          <a:p>
            <a:pPr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Руководителем психологической службы назначается педагог-психолог.</a:t>
            </a:r>
            <a:r>
              <a:rPr lang="ru-RU" sz="2400" dirty="0" smtClean="0"/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文本框 41">
            <a:extLst>
              <a:ext uri="{FF2B5EF4-FFF2-40B4-BE49-F238E27FC236}">
                <a16:creationId xmlns="" xmlns:a16="http://schemas.microsoft.com/office/drawing/2014/main" id="{647E56CE-0C5D-4763-83E4-F34F51CAA02E}"/>
              </a:ext>
            </a:extLst>
          </p:cNvPr>
          <p:cNvSpPr txBox="1"/>
          <p:nvPr/>
        </p:nvSpPr>
        <p:spPr>
          <a:xfrm>
            <a:off x="2953512" y="3637689"/>
            <a:ext cx="86502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Оценка результатов реализации программы осуществляется педагогом-психологом ОО в процессе проведения психологической диагностики, выполнения обучающимися практических заданий, индивидуальной и групповой работы на коррекционно-развивающих занятиях. Осуществляется входной, текущий и итоговый контроль.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  <a:sym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0068996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 advTm="3000">
        <p14:prism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组合 34">
            <a:extLst>
              <a:ext uri="{FF2B5EF4-FFF2-40B4-BE49-F238E27FC236}">
                <a16:creationId xmlns="" xmlns:a16="http://schemas.microsoft.com/office/drawing/2014/main" id="{FD823612-E85C-48D0-9560-1BC3BA873AF3}"/>
              </a:ext>
            </a:extLst>
          </p:cNvPr>
          <p:cNvGrpSpPr/>
          <p:nvPr/>
        </p:nvGrpSpPr>
        <p:grpSpPr>
          <a:xfrm>
            <a:off x="182880" y="139870"/>
            <a:ext cx="4498848" cy="893400"/>
            <a:chOff x="2312371" y="3334816"/>
            <a:chExt cx="6372239" cy="682640"/>
          </a:xfrm>
        </p:grpSpPr>
        <p:sp>
          <p:nvSpPr>
            <p:cNvPr id="36" name="矩形: 圆角 35">
              <a:extLst>
                <a:ext uri="{FF2B5EF4-FFF2-40B4-BE49-F238E27FC236}">
                  <a16:creationId xmlns="" xmlns:a16="http://schemas.microsoft.com/office/drawing/2014/main" id="{E7D13ED9-E274-4C6F-984B-CC81736B92D6}"/>
                </a:ext>
              </a:extLst>
            </p:cNvPr>
            <p:cNvSpPr/>
            <p:nvPr/>
          </p:nvSpPr>
          <p:spPr>
            <a:xfrm>
              <a:off x="2312371" y="3334816"/>
              <a:ext cx="6372239" cy="682640"/>
            </a:xfrm>
            <a:prstGeom prst="roundRect">
              <a:avLst>
                <a:gd name="adj" fmla="val 50000"/>
              </a:avLst>
            </a:prstGeom>
            <a:solidFill>
              <a:srgbClr val="1371F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37" name="文本框 36">
              <a:extLst>
                <a:ext uri="{FF2B5EF4-FFF2-40B4-BE49-F238E27FC236}">
                  <a16:creationId xmlns="" xmlns:a16="http://schemas.microsoft.com/office/drawing/2014/main" id="{60461333-1B2F-42D3-A150-12AA5A369C16}"/>
                </a:ext>
              </a:extLst>
            </p:cNvPr>
            <p:cNvSpPr txBox="1"/>
            <p:nvPr/>
          </p:nvSpPr>
          <p:spPr>
            <a:xfrm>
              <a:off x="2390081" y="3374665"/>
              <a:ext cx="6294185" cy="5408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altLang="zh-CN" sz="4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Результат</a:t>
              </a:r>
              <a:endParaRPr lang="zh-CN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endParaRPr>
            </a:p>
          </p:txBody>
        </p:sp>
      </p:grpSp>
      <p:pic>
        <p:nvPicPr>
          <p:cNvPr id="11" name="图片 1">
            <a:extLst>
              <a:ext uri="{FF2B5EF4-FFF2-40B4-BE49-F238E27FC236}">
                <a16:creationId xmlns="" xmlns:a16="http://schemas.microsoft.com/office/drawing/2014/main" id="{C62D9CF6-4282-4CD3-9969-A17F17FC6B1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70941" y="4238469"/>
            <a:ext cx="4921059" cy="2619531"/>
          </a:xfrm>
          <a:prstGeom prst="rect">
            <a:avLst/>
          </a:prstGeom>
        </p:spPr>
      </p:pic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402806" y="1135981"/>
            <a:ext cx="11575834" cy="5201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	Результатом деятельности по совершенствованию психологической службы станет обеспечение доступности получения качественной психолого-педагогической помощи всеми участникам образовательного процесса.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Критерии оценки достижения планируемых результатов:</a:t>
            </a:r>
          </a:p>
          <a:p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Качественные критерии: 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1. Положительная динамика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психоэмоциональных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состояний обучающихся.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2. Положительная динамика мотивационной сферы обучающихся.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3. Положительная динамика личностных особенностей обучающихся.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4. Увеличение количества обучающихся, адаптированных к процессу обучения, в том числе, к профильному обучению (10-11 классы). 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5. Создание личной индивидуальной «модели» выпускника с учётом 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личностных результатов и приобретённых компетенций. 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6. Оптимальный психологический климат в классах, 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безопасная  психологическая среда в ОУ.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616644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 advTm="3000">
        <p14:prism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4">
            <a:extLst>
              <a:ext uri="{FF2B5EF4-FFF2-40B4-BE49-F238E27FC236}">
                <a16:creationId xmlns="" xmlns:a16="http://schemas.microsoft.com/office/drawing/2014/main" id="{FD823612-E85C-48D0-9560-1BC3BA873AF3}"/>
              </a:ext>
            </a:extLst>
          </p:cNvPr>
          <p:cNvGrpSpPr/>
          <p:nvPr/>
        </p:nvGrpSpPr>
        <p:grpSpPr>
          <a:xfrm>
            <a:off x="182880" y="139870"/>
            <a:ext cx="4498848" cy="893400"/>
            <a:chOff x="2312371" y="3334816"/>
            <a:chExt cx="6372239" cy="682640"/>
          </a:xfrm>
        </p:grpSpPr>
        <p:sp>
          <p:nvSpPr>
            <p:cNvPr id="36" name="矩形: 圆角 35">
              <a:extLst>
                <a:ext uri="{FF2B5EF4-FFF2-40B4-BE49-F238E27FC236}">
                  <a16:creationId xmlns="" xmlns:a16="http://schemas.microsoft.com/office/drawing/2014/main" id="{E7D13ED9-E274-4C6F-984B-CC81736B92D6}"/>
                </a:ext>
              </a:extLst>
            </p:cNvPr>
            <p:cNvSpPr/>
            <p:nvPr/>
          </p:nvSpPr>
          <p:spPr>
            <a:xfrm>
              <a:off x="2312371" y="3334816"/>
              <a:ext cx="6372239" cy="682640"/>
            </a:xfrm>
            <a:prstGeom prst="roundRect">
              <a:avLst>
                <a:gd name="adj" fmla="val 50000"/>
              </a:avLst>
            </a:prstGeom>
            <a:solidFill>
              <a:srgbClr val="1371F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37" name="文本框 36">
              <a:extLst>
                <a:ext uri="{FF2B5EF4-FFF2-40B4-BE49-F238E27FC236}">
                  <a16:creationId xmlns="" xmlns:a16="http://schemas.microsoft.com/office/drawing/2014/main" id="{60461333-1B2F-42D3-A150-12AA5A369C16}"/>
                </a:ext>
              </a:extLst>
            </p:cNvPr>
            <p:cNvSpPr txBox="1"/>
            <p:nvPr/>
          </p:nvSpPr>
          <p:spPr>
            <a:xfrm>
              <a:off x="2390081" y="3374665"/>
              <a:ext cx="6294185" cy="5408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altLang="zh-CN" sz="4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Результат</a:t>
              </a:r>
              <a:endParaRPr lang="zh-CN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endParaRPr>
            </a:p>
          </p:txBody>
        </p:sp>
      </p:grpSp>
      <p:pic>
        <p:nvPicPr>
          <p:cNvPr id="11" name="图片 1">
            <a:extLst>
              <a:ext uri="{FF2B5EF4-FFF2-40B4-BE49-F238E27FC236}">
                <a16:creationId xmlns="" xmlns:a16="http://schemas.microsoft.com/office/drawing/2014/main" id="{C62D9CF6-4282-4CD3-9969-A17F17FC6B1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70941" y="4238469"/>
            <a:ext cx="4921059" cy="2619531"/>
          </a:xfrm>
          <a:prstGeom prst="rect">
            <a:avLst/>
          </a:prstGeom>
        </p:spPr>
      </p:pic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302222" y="1222963"/>
            <a:ext cx="11575834" cy="4862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Количественные критерии: 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Увеличение процента обучающихся со статусом «принятые», снижение процента обучающихся со статусом «принятые условно» и «аутсайдеры».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2. Увеличение показателей по следующим личностным категориям обучающихся: волевая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саморегуляция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уверенность в себе, лабильность,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коммуникативность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эмпатия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хорошее понимание социальных норм; снижение уровня нервных напряжений;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 Снижение частоты агрессивных и деструктивных проявлений поведенческих реакций обучающихся в образовательной среде;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4. Увеличение количества обучающихся, задействованных в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психолого-педагогическом сопровождении через внеурочную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деятельность, ПДО, службу медиации.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616644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 advTm="3000">
        <p14:prism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модель ПС Раздолинская СОШ изм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14350" y="54287"/>
            <a:ext cx="11087100" cy="6850010"/>
          </a:xfr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 advTm="3000">
        <p14:prism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组合 34">
            <a:extLst>
              <a:ext uri="{FF2B5EF4-FFF2-40B4-BE49-F238E27FC236}">
                <a16:creationId xmlns="" xmlns:a16="http://schemas.microsoft.com/office/drawing/2014/main" id="{FD823612-E85C-48D0-9560-1BC3BA873AF3}"/>
              </a:ext>
            </a:extLst>
          </p:cNvPr>
          <p:cNvGrpSpPr/>
          <p:nvPr/>
        </p:nvGrpSpPr>
        <p:grpSpPr>
          <a:xfrm>
            <a:off x="114519" y="133130"/>
            <a:ext cx="2866425" cy="523220"/>
            <a:chOff x="3177789" y="3393239"/>
            <a:chExt cx="5558628" cy="681674"/>
          </a:xfrm>
        </p:grpSpPr>
        <p:sp>
          <p:nvSpPr>
            <p:cNvPr id="36" name="矩形: 圆角 35">
              <a:extLst>
                <a:ext uri="{FF2B5EF4-FFF2-40B4-BE49-F238E27FC236}">
                  <a16:creationId xmlns="" xmlns:a16="http://schemas.microsoft.com/office/drawing/2014/main" id="{E7D13ED9-E274-4C6F-984B-CC81736B92D6}"/>
                </a:ext>
              </a:extLst>
            </p:cNvPr>
            <p:cNvSpPr/>
            <p:nvPr/>
          </p:nvSpPr>
          <p:spPr>
            <a:xfrm>
              <a:off x="3177789" y="3453593"/>
              <a:ext cx="5558628" cy="588351"/>
            </a:xfrm>
            <a:prstGeom prst="roundRect">
              <a:avLst>
                <a:gd name="adj" fmla="val 50000"/>
              </a:avLst>
            </a:prstGeom>
            <a:solidFill>
              <a:srgbClr val="1371F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37" name="文本框 36">
              <a:extLst>
                <a:ext uri="{FF2B5EF4-FFF2-40B4-BE49-F238E27FC236}">
                  <a16:creationId xmlns="" xmlns:a16="http://schemas.microsoft.com/office/drawing/2014/main" id="{60461333-1B2F-42D3-A150-12AA5A369C16}"/>
                </a:ext>
              </a:extLst>
            </p:cNvPr>
            <p:cNvSpPr txBox="1"/>
            <p:nvPr/>
          </p:nvSpPr>
          <p:spPr>
            <a:xfrm>
              <a:off x="3245846" y="3393239"/>
              <a:ext cx="5047265" cy="6816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altLang="zh-CN" sz="28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Литература</a:t>
              </a:r>
              <a:endParaRPr lang="zh-CN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42" name="文本框 41">
            <a:extLst>
              <a:ext uri="{FF2B5EF4-FFF2-40B4-BE49-F238E27FC236}">
                <a16:creationId xmlns="" xmlns:a16="http://schemas.microsoft.com/office/drawing/2014/main" id="{647E56CE-0C5D-4763-83E4-F34F51CAA02E}"/>
              </a:ext>
            </a:extLst>
          </p:cNvPr>
          <p:cNvSpPr txBox="1"/>
          <p:nvPr/>
        </p:nvSpPr>
        <p:spPr>
          <a:xfrm>
            <a:off x="192024" y="950976"/>
            <a:ext cx="1142085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Конвенция ООН о правах ребёнка 1995г. и др.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Конституция РФ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Семейный кодекс РФ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Трудовой кодекс РФ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Федеральный закон от 29 декабря 2012г. №273 « Об образовании в Российской Федерации»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-Федеральный закон от 24 июля 1998г. 3124 Закон РФ «Об основных гарантиях прав ребёнка в Российской Федерации»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-Федеральный закон от 24.06.1999г.№120-ФЗ (ред.от14.07.2022) «Об основных системах профилактики и правонарушений несовершеннолетних» и др.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Письмо  Минобразования России от 24 декабря 2001г. №29/1886-6 «Об использовании рабочего времени педагога-психолога образовательного учреждения»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-Письмо  Минобразования РФ от 27 июня 2003г. № 28-51-513/16 «Методические рекомендации по психолого-педагогическому сопровождению обучающихся в учебно-воспитательном процессе в условиях модернизации образования»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Письмо  Минобразования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Россииот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01 октября 2008г. №06-14-23 « Об организации работы по профилактике жестокого   обращения с детьми»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Распоряжение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Минпросвещения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России от 28.12.2022№ Р-193 «Об утверждении методических рекомендаций по системе функционирования психологических служб в общеобразовательных организациях»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Профстандарт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«Педагог-психолог»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Профстандарт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«Специалист в области воспитания»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Концепция развития психологической службы в системе общего образования  и среднего профессионального образования в РФ на период до 2025г. (от 20.05.2022)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116711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 advTm="3000">
        <p14:prism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4">
            <a:extLst>
              <a:ext uri="{FF2B5EF4-FFF2-40B4-BE49-F238E27FC236}">
                <a16:creationId xmlns="" xmlns:a16="http://schemas.microsoft.com/office/drawing/2014/main" id="{FD823612-E85C-48D0-9560-1BC3BA873AF3}"/>
              </a:ext>
            </a:extLst>
          </p:cNvPr>
          <p:cNvGrpSpPr/>
          <p:nvPr/>
        </p:nvGrpSpPr>
        <p:grpSpPr>
          <a:xfrm>
            <a:off x="114519" y="133130"/>
            <a:ext cx="2866425" cy="523220"/>
            <a:chOff x="3177789" y="3393239"/>
            <a:chExt cx="5558628" cy="681674"/>
          </a:xfrm>
        </p:grpSpPr>
        <p:sp>
          <p:nvSpPr>
            <p:cNvPr id="36" name="矩形: 圆角 35">
              <a:extLst>
                <a:ext uri="{FF2B5EF4-FFF2-40B4-BE49-F238E27FC236}">
                  <a16:creationId xmlns="" xmlns:a16="http://schemas.microsoft.com/office/drawing/2014/main" id="{E7D13ED9-E274-4C6F-984B-CC81736B92D6}"/>
                </a:ext>
              </a:extLst>
            </p:cNvPr>
            <p:cNvSpPr/>
            <p:nvPr/>
          </p:nvSpPr>
          <p:spPr>
            <a:xfrm>
              <a:off x="3177789" y="3453593"/>
              <a:ext cx="5558628" cy="588351"/>
            </a:xfrm>
            <a:prstGeom prst="roundRect">
              <a:avLst>
                <a:gd name="adj" fmla="val 50000"/>
              </a:avLst>
            </a:prstGeom>
            <a:solidFill>
              <a:srgbClr val="1371F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37" name="文本框 36">
              <a:extLst>
                <a:ext uri="{FF2B5EF4-FFF2-40B4-BE49-F238E27FC236}">
                  <a16:creationId xmlns="" xmlns:a16="http://schemas.microsoft.com/office/drawing/2014/main" id="{60461333-1B2F-42D3-A150-12AA5A369C16}"/>
                </a:ext>
              </a:extLst>
            </p:cNvPr>
            <p:cNvSpPr txBox="1"/>
            <p:nvPr/>
          </p:nvSpPr>
          <p:spPr>
            <a:xfrm>
              <a:off x="3245846" y="3393239"/>
              <a:ext cx="5047265" cy="6816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altLang="zh-CN" sz="28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Литература</a:t>
              </a:r>
              <a:endParaRPr lang="zh-CN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42" name="文本框 41">
            <a:extLst>
              <a:ext uri="{FF2B5EF4-FFF2-40B4-BE49-F238E27FC236}">
                <a16:creationId xmlns="" xmlns:a16="http://schemas.microsoft.com/office/drawing/2014/main" id="{647E56CE-0C5D-4763-83E4-F34F51CAA02E}"/>
              </a:ext>
            </a:extLst>
          </p:cNvPr>
          <p:cNvSpPr txBox="1"/>
          <p:nvPr/>
        </p:nvSpPr>
        <p:spPr>
          <a:xfrm>
            <a:off x="274320" y="777240"/>
            <a:ext cx="1142085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План мероприятий на 2022-2025 г. по реализации концепции развития психологической службы в системе общего образования  и среднего профессионального образования в РФ на период до 2025г.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Организационно-функциональная модель психологической службы в системе образования Красноярского края (от13.05.2022)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План мероприятий по созданию и  развитию муниципальной психологической службы в системе общего образования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Мотыгинского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района (Приказ №141-П от 30.09.2022);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Система функционирования психологических служб в ОУ, методические рекомендации Министерства просвещения.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Битянова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М.Р. Организация психологической работы в школе.- М.: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Совершенство, 1998.- 298 с. (практическая психология в образовании). Издание второе, исправленное.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Дубровина И.В. Рабочая книга школьного психолога/ И.В. Дубровина.- М., 1991.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 Компетенции в образовании: опыт проектирования/ Под ред. А.В. Хуторского.- М., 2007.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Овчарова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Р.В. Справочная книга школьного психолога. М., 1993.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Овчарова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Р.В. Технологии практического психолога образования. М.: «Сфера», 2000.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 Рогов Е.И. Настольная книга практического психолога в образовании. М., 1995.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 Родионов В.А.,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Ступницкая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М.А. Взаимодействие психолога и педагога в учебном процессе. - Ярославль: Академия развития, 2001. - 160с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Сизанов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А.Н. Педагогические инновации в научном обеспечении учебно-воспитательного процесса и роль педагогической общественности в успешности их реализации [Электронный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ресурс:http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://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vashpsixolog.ru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]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Хухлаева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О. В. Работа психолога с родителями: концепция и технологии // Школьный психолог. -2006. - № 17-24. - С. 21-28.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Чернова Е.Н. Современные психолого-педагогические технологии обучения [Электронный ресурс: http://festival.1september.ru]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Цукерман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Г.А. Какая теория нужна школьной психологии? – Вопросы психологии №1, 1993.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Ясвин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В.А. Экспертиза школьной образовательной среды/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В.А.Яснин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.- М.,2002</a:t>
            </a:r>
          </a:p>
          <a:p>
            <a:pPr marL="285750" indent="-285750">
              <a:lnSpc>
                <a:spcPct val="150000"/>
              </a:lnSpc>
            </a:pP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  <a:sym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116711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 advTm="3000">
        <p14:prism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PA-组合 7">
            <a:extLst>
              <a:ext uri="{FF2B5EF4-FFF2-40B4-BE49-F238E27FC236}">
                <a16:creationId xmlns="" xmlns:a16="http://schemas.microsoft.com/office/drawing/2014/main" id="{BD1A6728-87CC-463F-8BE5-C08581688AAF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0" y="322"/>
            <a:ext cx="12228513" cy="6857678"/>
            <a:chOff x="0" y="322"/>
            <a:chExt cx="12228513" cy="6857678"/>
          </a:xfrm>
        </p:grpSpPr>
        <p:pic>
          <p:nvPicPr>
            <p:cNvPr id="7" name="PA-图片 6">
              <a:extLst>
                <a:ext uri="{FF2B5EF4-FFF2-40B4-BE49-F238E27FC236}">
                  <a16:creationId xmlns="" xmlns:a16="http://schemas.microsoft.com/office/drawing/2014/main" id="{672AD2A5-83A9-4DA4-A9A9-78635D7A218E}"/>
                </a:ext>
              </a:extLst>
            </p:cNvPr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2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322"/>
              <a:ext cx="12192000" cy="6857678"/>
            </a:xfrm>
            <a:prstGeom prst="rect">
              <a:avLst/>
            </a:prstGeom>
          </p:spPr>
        </p:pic>
        <p:pic>
          <p:nvPicPr>
            <p:cNvPr id="5" name="PA-图片 4">
              <a:extLst>
                <a:ext uri="{FF2B5EF4-FFF2-40B4-BE49-F238E27FC236}">
                  <a16:creationId xmlns="" xmlns:a16="http://schemas.microsoft.com/office/drawing/2014/main" id="{BE665CDD-87A8-4C87-9106-708E070E0C55}"/>
                </a:ext>
              </a:extLst>
            </p:cNvPr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13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513" y="645"/>
              <a:ext cx="12192000" cy="6857355"/>
            </a:xfrm>
            <a:prstGeom prst="rect">
              <a:avLst/>
            </a:prstGeom>
          </p:spPr>
        </p:pic>
      </p:grpSp>
      <p:grpSp>
        <p:nvGrpSpPr>
          <p:cNvPr id="25" name="PA-组合 24">
            <a:extLst>
              <a:ext uri="{FF2B5EF4-FFF2-40B4-BE49-F238E27FC236}">
                <a16:creationId xmlns="" xmlns:a16="http://schemas.microsoft.com/office/drawing/2014/main" id="{BE2E6E2C-B466-4667-A265-218F89FCA5F5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1019079" y="727306"/>
            <a:ext cx="10703529" cy="5696358"/>
            <a:chOff x="1023621" y="1556792"/>
            <a:chExt cx="10135555" cy="1872208"/>
          </a:xfrm>
        </p:grpSpPr>
        <p:sp>
          <p:nvSpPr>
            <p:cNvPr id="10" name="PA-矩形 9">
              <a:extLst>
                <a:ext uri="{FF2B5EF4-FFF2-40B4-BE49-F238E27FC236}">
                  <a16:creationId xmlns="" xmlns:a16="http://schemas.microsoft.com/office/drawing/2014/main" id="{9B497FF0-684E-4B49-B54A-F985A7351CE2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1096644" y="1556792"/>
              <a:ext cx="9998712" cy="187220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11" name="PA-矩形 10">
              <a:extLst>
                <a:ext uri="{FF2B5EF4-FFF2-40B4-BE49-F238E27FC236}">
                  <a16:creationId xmlns="" xmlns:a16="http://schemas.microsoft.com/office/drawing/2014/main" id="{B325BC02-24A8-4481-AD17-374CD6CBCB91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1023621" y="1787600"/>
              <a:ext cx="140655" cy="1437555"/>
            </a:xfrm>
            <a:prstGeom prst="rect">
              <a:avLst/>
            </a:prstGeom>
            <a:solidFill>
              <a:srgbClr val="1371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12" name="PA-矩形 11">
              <a:extLst>
                <a:ext uri="{FF2B5EF4-FFF2-40B4-BE49-F238E27FC236}">
                  <a16:creationId xmlns="" xmlns:a16="http://schemas.microsoft.com/office/drawing/2014/main" id="{A39051AC-4EF9-4035-8605-CAA216375E1B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11018521" y="1787600"/>
              <a:ext cx="140655" cy="1437555"/>
            </a:xfrm>
            <a:prstGeom prst="rect">
              <a:avLst/>
            </a:prstGeom>
            <a:solidFill>
              <a:srgbClr val="1371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zh-CN" altLang="en-US" sz="2400" dirty="0">
                <a:cs typeface="+mn-ea"/>
                <a:sym typeface="+mn-lt"/>
              </a:endParaRPr>
            </a:p>
          </p:txBody>
        </p:sp>
      </p:grpSp>
      <p:pic>
        <p:nvPicPr>
          <p:cNvPr id="14" name="PA-图片 13">
            <a:extLst>
              <a:ext uri="{FF2B5EF4-FFF2-40B4-BE49-F238E27FC236}">
                <a16:creationId xmlns="" xmlns:a16="http://schemas.microsoft.com/office/drawing/2014/main" id="{14358B9C-8C76-4350-BF1C-B786E4BCB1F5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1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r="-2641"/>
          <a:stretch/>
        </p:blipFill>
        <p:spPr>
          <a:xfrm>
            <a:off x="1743372" y="1074409"/>
            <a:ext cx="1822457" cy="894454"/>
          </a:xfrm>
          <a:prstGeom prst="rect">
            <a:avLst/>
          </a:prstGeom>
        </p:spPr>
      </p:pic>
      <p:pic>
        <p:nvPicPr>
          <p:cNvPr id="22" name="PA-图片 21">
            <a:extLst>
              <a:ext uri="{FF2B5EF4-FFF2-40B4-BE49-F238E27FC236}">
                <a16:creationId xmlns="" xmlns:a16="http://schemas.microsoft.com/office/drawing/2014/main" id="{4D3D66E6-38E5-4255-B975-9C13E98EE40B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1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0" y="4861922"/>
            <a:ext cx="12228513" cy="1996078"/>
          </a:xfrm>
          <a:prstGeom prst="rect">
            <a:avLst/>
          </a:prstGeom>
        </p:spPr>
      </p:pic>
      <p:pic>
        <p:nvPicPr>
          <p:cNvPr id="24" name="PA-图片 23">
            <a:extLst>
              <a:ext uri="{FF2B5EF4-FFF2-40B4-BE49-F238E27FC236}">
                <a16:creationId xmlns="" xmlns:a16="http://schemas.microsoft.com/office/drawing/2014/main" id="{9CAE8B17-50CF-424A-B87F-774F9ADA295D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 rotWithShape="1">
          <a:blip r:embed="rId16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b="-530"/>
          <a:stretch/>
        </p:blipFill>
        <p:spPr>
          <a:xfrm>
            <a:off x="-58286" y="4793774"/>
            <a:ext cx="5645420" cy="2064227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="" xmlns:a16="http://schemas.microsoft.com/office/drawing/2014/main" id="{55E26642-6A46-48DB-8BA9-E75470A52CB7}"/>
              </a:ext>
            </a:extLst>
          </p:cNvPr>
          <p:cNvSpPr txBox="1"/>
          <p:nvPr/>
        </p:nvSpPr>
        <p:spPr>
          <a:xfrm>
            <a:off x="1146383" y="235196"/>
            <a:ext cx="93140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Обоснование разработки</a:t>
            </a:r>
            <a:endParaRPr lang="ru-RU" sz="3200" dirty="0"/>
          </a:p>
        </p:txBody>
      </p:sp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6560D3AB-E5BC-4480-B767-61FF391EDA6E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t="20119" b="26563"/>
          <a:stretch/>
        </p:blipFill>
        <p:spPr>
          <a:xfrm>
            <a:off x="-118872" y="4078788"/>
            <a:ext cx="3474720" cy="2779212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1182624" y="873359"/>
            <a:ext cx="9799320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-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Человек в современных условиях  вынужден активно меняться в соответствии с новой социальной ситуацией.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Система образования  в настоящее время претерпевает значительные изменения, являясь центральным звеном в развитии и формировании будущего поколения. 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Наиболее сложным и важным периодом в жизни ребёнка является период его обучения в школе. 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Важнейшее место в учебно-воспитательном процессе занимает создание психологически безопасной и комфортной образовательной среды для развития, обучения и воспитания обучающихся, сохранения их психического здоровья на всех этапах обучения в школе</a:t>
            </a:r>
          </a:p>
          <a:p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3337560" y="4110764"/>
            <a:ext cx="8485632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- 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Модель организации работы психологической службы нашей школы предполагает реализацию психолого-педагогического сопровождения всех участников образовательного процесса  способствующего повышению качества образовательной деятельности, внедрению инновационных, эффективных решений в систему образования. </a:t>
            </a:r>
            <a:endParaRPr lang="ru-RU" sz="21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0068996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 advTm="3000">
        <p14:prism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A-图片 4">
            <a:extLst>
              <a:ext uri="{FF2B5EF4-FFF2-40B4-BE49-F238E27FC236}">
                <a16:creationId xmlns="" xmlns:a16="http://schemas.microsoft.com/office/drawing/2014/main" id="{1FD48DFC-8BC9-4D03-B77A-E13E721C6D9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6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22"/>
            <a:ext cx="12192000" cy="6857678"/>
          </a:xfrm>
          <a:prstGeom prst="rect">
            <a:avLst/>
          </a:prstGeom>
        </p:spPr>
      </p:pic>
      <p:pic>
        <p:nvPicPr>
          <p:cNvPr id="7" name="PA-图片 6">
            <a:extLst>
              <a:ext uri="{FF2B5EF4-FFF2-40B4-BE49-F238E27FC236}">
                <a16:creationId xmlns="" xmlns:a16="http://schemas.microsoft.com/office/drawing/2014/main" id="{AF7ED0CB-6C25-409A-A4BC-9A42606AA8AD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7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7355"/>
          </a:xfrm>
          <a:prstGeom prst="rect">
            <a:avLst/>
          </a:prstGeom>
        </p:spPr>
      </p:pic>
      <p:pic>
        <p:nvPicPr>
          <p:cNvPr id="9" name="PA-图片 8">
            <a:extLst>
              <a:ext uri="{FF2B5EF4-FFF2-40B4-BE49-F238E27FC236}">
                <a16:creationId xmlns="" xmlns:a16="http://schemas.microsoft.com/office/drawing/2014/main" id="{978570B3-F962-41BC-B2B0-6D1C96EFEE43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18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0" y="4861922"/>
            <a:ext cx="12228513" cy="1996078"/>
          </a:xfrm>
          <a:prstGeom prst="rect">
            <a:avLst/>
          </a:prstGeom>
        </p:spPr>
      </p:pic>
      <p:pic>
        <p:nvPicPr>
          <p:cNvPr id="13" name="PA-图片 12">
            <a:extLst>
              <a:ext uri="{FF2B5EF4-FFF2-40B4-BE49-F238E27FC236}">
                <a16:creationId xmlns="" xmlns:a16="http://schemas.microsoft.com/office/drawing/2014/main" id="{6F47D073-7259-4735-842A-2D654BB750BA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19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2419421" y="440020"/>
            <a:ext cx="7613142" cy="6161434"/>
          </a:xfrm>
          <a:prstGeom prst="rect">
            <a:avLst/>
          </a:prstGeom>
        </p:spPr>
      </p:pic>
      <p:pic>
        <p:nvPicPr>
          <p:cNvPr id="15" name="PA-图片 14">
            <a:extLst>
              <a:ext uri="{FF2B5EF4-FFF2-40B4-BE49-F238E27FC236}">
                <a16:creationId xmlns="" xmlns:a16="http://schemas.microsoft.com/office/drawing/2014/main" id="{2062DC8E-1C86-4B71-A477-97109A38F076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 rotWithShape="1">
          <a:blip r:embed="rId20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r="-2641"/>
          <a:stretch/>
        </p:blipFill>
        <p:spPr>
          <a:xfrm>
            <a:off x="-106609" y="1169773"/>
            <a:ext cx="1822457" cy="894454"/>
          </a:xfrm>
          <a:prstGeom prst="rect">
            <a:avLst/>
          </a:prstGeom>
        </p:spPr>
      </p:pic>
      <p:pic>
        <p:nvPicPr>
          <p:cNvPr id="17" name="PA-图片 16">
            <a:extLst>
              <a:ext uri="{FF2B5EF4-FFF2-40B4-BE49-F238E27FC236}">
                <a16:creationId xmlns="" xmlns:a16="http://schemas.microsoft.com/office/drawing/2014/main" id="{5A412CF0-9BAA-4735-8C25-729F60AD8E67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 rotWithShape="1">
          <a:blip r:embed="rId21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8867032" y="696566"/>
            <a:ext cx="1941130" cy="1030325"/>
          </a:xfrm>
          <a:prstGeom prst="rect">
            <a:avLst/>
          </a:prstGeom>
        </p:spPr>
      </p:pic>
      <p:pic>
        <p:nvPicPr>
          <p:cNvPr id="19" name="PA-图片 18">
            <a:extLst>
              <a:ext uri="{FF2B5EF4-FFF2-40B4-BE49-F238E27FC236}">
                <a16:creationId xmlns="" xmlns:a16="http://schemas.microsoft.com/office/drawing/2014/main" id="{D35B0A6A-5285-4E6E-9AE8-CD069F6B1E3E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 rotWithShape="1">
          <a:blip r:embed="rId2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b="-530"/>
          <a:stretch/>
        </p:blipFill>
        <p:spPr>
          <a:xfrm>
            <a:off x="-58286" y="4793774"/>
            <a:ext cx="5645420" cy="2064227"/>
          </a:xfrm>
          <a:prstGeom prst="rect">
            <a:avLst/>
          </a:prstGeom>
        </p:spPr>
      </p:pic>
      <p:pic>
        <p:nvPicPr>
          <p:cNvPr id="23" name="PA-图片 22">
            <a:extLst>
              <a:ext uri="{FF2B5EF4-FFF2-40B4-BE49-F238E27FC236}">
                <a16:creationId xmlns="" xmlns:a16="http://schemas.microsoft.com/office/drawing/2014/main" id="{3A018283-C7E2-4227-9882-53E3485CCAF9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 rotWithShape="1">
          <a:blip r:embed="rId2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10047449" y="5395353"/>
            <a:ext cx="2108038" cy="1462647"/>
          </a:xfrm>
          <a:prstGeom prst="rect">
            <a:avLst/>
          </a:prstGeom>
        </p:spPr>
      </p:pic>
      <p:pic>
        <p:nvPicPr>
          <p:cNvPr id="25" name="PA-图片 24">
            <a:extLst>
              <a:ext uri="{FF2B5EF4-FFF2-40B4-BE49-F238E27FC236}">
                <a16:creationId xmlns="" xmlns:a16="http://schemas.microsoft.com/office/drawing/2014/main" id="{F3791C78-3E99-4E4D-B501-C3CBF8AC870F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 rotWithShape="1">
          <a:blip r:embed="rId2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1043986" y="4271469"/>
            <a:ext cx="1399798" cy="971240"/>
          </a:xfrm>
          <a:prstGeom prst="rect">
            <a:avLst/>
          </a:prstGeom>
        </p:spPr>
      </p:pic>
      <p:pic>
        <p:nvPicPr>
          <p:cNvPr id="29" name="PA-图片 28">
            <a:extLst>
              <a:ext uri="{FF2B5EF4-FFF2-40B4-BE49-F238E27FC236}">
                <a16:creationId xmlns="" xmlns:a16="http://schemas.microsoft.com/office/drawing/2014/main" id="{C9261180-3B2A-4790-B228-479BC0E2E94A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 rotWithShape="1">
          <a:blip r:embed="rId2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600104" y="2599928"/>
            <a:ext cx="2027603" cy="1539719"/>
          </a:xfrm>
          <a:prstGeom prst="rect">
            <a:avLst/>
          </a:prstGeom>
        </p:spPr>
      </p:pic>
      <p:pic>
        <p:nvPicPr>
          <p:cNvPr id="31" name="PA-图片 30">
            <a:extLst>
              <a:ext uri="{FF2B5EF4-FFF2-40B4-BE49-F238E27FC236}">
                <a16:creationId xmlns="" xmlns:a16="http://schemas.microsoft.com/office/drawing/2014/main" id="{A7EF9595-1280-4F42-B1A7-BE7E3FFC56FC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 rotWithShape="1">
          <a:blip r:embed="rId26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b="-8494"/>
          <a:stretch/>
        </p:blipFill>
        <p:spPr>
          <a:xfrm>
            <a:off x="10673231" y="1852645"/>
            <a:ext cx="1394334" cy="2035977"/>
          </a:xfrm>
          <a:prstGeom prst="rect">
            <a:avLst/>
          </a:prstGeom>
        </p:spPr>
      </p:pic>
      <p:sp>
        <p:nvSpPr>
          <p:cNvPr id="32" name="PA-文本框 31">
            <a:extLst>
              <a:ext uri="{FF2B5EF4-FFF2-40B4-BE49-F238E27FC236}">
                <a16:creationId xmlns="" xmlns:a16="http://schemas.microsoft.com/office/drawing/2014/main" id="{067D9A96-42F8-46E0-8973-6EBEB8ED8740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1362456" y="563695"/>
            <a:ext cx="871423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CN" sz="8000" b="1" dirty="0" smtClean="0">
                <a:ln w="41275">
                  <a:solidFill>
                    <a:srgbClr val="1371F6"/>
                  </a:solidFill>
                </a:ln>
                <a:solidFill>
                  <a:srgbClr val="F6FD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Спасибо</a:t>
            </a:r>
          </a:p>
          <a:p>
            <a:pPr algn="ctr"/>
            <a:r>
              <a:rPr lang="ru-RU" altLang="zh-CN" sz="8000" b="1" dirty="0" smtClean="0">
                <a:ln w="41275">
                  <a:solidFill>
                    <a:srgbClr val="1371F6"/>
                  </a:solidFill>
                </a:ln>
                <a:solidFill>
                  <a:srgbClr val="F6FD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 за </a:t>
            </a:r>
          </a:p>
          <a:p>
            <a:pPr algn="ctr"/>
            <a:r>
              <a:rPr lang="ru-RU" altLang="zh-CN" sz="8000" b="1" dirty="0" smtClean="0">
                <a:ln w="41275">
                  <a:solidFill>
                    <a:srgbClr val="1371F6"/>
                  </a:solidFill>
                </a:ln>
                <a:solidFill>
                  <a:srgbClr val="F6FD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внимание</a:t>
            </a:r>
            <a:endParaRPr lang="zh-CN" altLang="en-US" sz="8000" b="1" dirty="0">
              <a:ln w="41275">
                <a:solidFill>
                  <a:srgbClr val="1371F6"/>
                </a:solidFill>
              </a:ln>
              <a:solidFill>
                <a:srgbClr val="F6FDF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pic>
        <p:nvPicPr>
          <p:cNvPr id="3" name="PA-图片 2">
            <a:extLst>
              <a:ext uri="{FF2B5EF4-FFF2-40B4-BE49-F238E27FC236}">
                <a16:creationId xmlns="" xmlns:a16="http://schemas.microsoft.com/office/drawing/2014/main" id="{AF2091E8-CEAA-48E9-9321-6DCAEAF6E2AA}"/>
              </a:ext>
            </a:extLst>
          </p:cNvPr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7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4979" y="4306379"/>
            <a:ext cx="4886684" cy="260123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660287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 advTm="3000">
        <p14:prism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PA-组合 7">
            <a:extLst>
              <a:ext uri="{FF2B5EF4-FFF2-40B4-BE49-F238E27FC236}">
                <a16:creationId xmlns="" xmlns:a16="http://schemas.microsoft.com/office/drawing/2014/main" id="{BD1A6728-87CC-463F-8BE5-C08581688AAF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0" y="322"/>
            <a:ext cx="12228513" cy="6857678"/>
            <a:chOff x="0" y="322"/>
            <a:chExt cx="12228513" cy="6857678"/>
          </a:xfrm>
        </p:grpSpPr>
        <p:pic>
          <p:nvPicPr>
            <p:cNvPr id="7" name="PA-图片 6">
              <a:extLst>
                <a:ext uri="{FF2B5EF4-FFF2-40B4-BE49-F238E27FC236}">
                  <a16:creationId xmlns="" xmlns:a16="http://schemas.microsoft.com/office/drawing/2014/main" id="{672AD2A5-83A9-4DA4-A9A9-78635D7A218E}"/>
                </a:ext>
              </a:extLst>
            </p:cNvPr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2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322"/>
              <a:ext cx="12192000" cy="6857678"/>
            </a:xfrm>
            <a:prstGeom prst="rect">
              <a:avLst/>
            </a:prstGeom>
          </p:spPr>
        </p:pic>
        <p:pic>
          <p:nvPicPr>
            <p:cNvPr id="5" name="PA-图片 4">
              <a:extLst>
                <a:ext uri="{FF2B5EF4-FFF2-40B4-BE49-F238E27FC236}">
                  <a16:creationId xmlns="" xmlns:a16="http://schemas.microsoft.com/office/drawing/2014/main" id="{BE665CDD-87A8-4C87-9106-708E070E0C55}"/>
                </a:ext>
              </a:extLst>
            </p:cNvPr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13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513" y="645"/>
              <a:ext cx="12192000" cy="6857355"/>
            </a:xfrm>
            <a:prstGeom prst="rect">
              <a:avLst/>
            </a:prstGeom>
          </p:spPr>
        </p:pic>
      </p:grpSp>
      <p:grpSp>
        <p:nvGrpSpPr>
          <p:cNvPr id="3" name="PA-组合 24">
            <a:extLst>
              <a:ext uri="{FF2B5EF4-FFF2-40B4-BE49-F238E27FC236}">
                <a16:creationId xmlns="" xmlns:a16="http://schemas.microsoft.com/office/drawing/2014/main" id="{BE2E6E2C-B466-4667-A265-218F89FCA5F5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1106424" y="932688"/>
            <a:ext cx="9957816" cy="5417824"/>
            <a:chOff x="1023621" y="1556792"/>
            <a:chExt cx="10135555" cy="1872208"/>
          </a:xfrm>
        </p:grpSpPr>
        <p:sp>
          <p:nvSpPr>
            <p:cNvPr id="10" name="PA-矩形 9">
              <a:extLst>
                <a:ext uri="{FF2B5EF4-FFF2-40B4-BE49-F238E27FC236}">
                  <a16:creationId xmlns="" xmlns:a16="http://schemas.microsoft.com/office/drawing/2014/main" id="{9B497FF0-684E-4B49-B54A-F985A7351CE2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1096644" y="1556792"/>
              <a:ext cx="9998712" cy="187220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11" name="PA-矩形 10">
              <a:extLst>
                <a:ext uri="{FF2B5EF4-FFF2-40B4-BE49-F238E27FC236}">
                  <a16:creationId xmlns="" xmlns:a16="http://schemas.microsoft.com/office/drawing/2014/main" id="{B325BC02-24A8-4481-AD17-374CD6CBCB91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1023621" y="1787600"/>
              <a:ext cx="140655" cy="1437555"/>
            </a:xfrm>
            <a:prstGeom prst="rect">
              <a:avLst/>
            </a:prstGeom>
            <a:solidFill>
              <a:srgbClr val="1371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12" name="PA-矩形 11">
              <a:extLst>
                <a:ext uri="{FF2B5EF4-FFF2-40B4-BE49-F238E27FC236}">
                  <a16:creationId xmlns="" xmlns:a16="http://schemas.microsoft.com/office/drawing/2014/main" id="{A39051AC-4EF9-4035-8605-CAA216375E1B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11018521" y="1787600"/>
              <a:ext cx="140655" cy="1437555"/>
            </a:xfrm>
            <a:prstGeom prst="rect">
              <a:avLst/>
            </a:prstGeom>
            <a:solidFill>
              <a:srgbClr val="1371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zh-CN" altLang="en-US" sz="2400" dirty="0">
                <a:cs typeface="+mn-ea"/>
                <a:sym typeface="+mn-lt"/>
              </a:endParaRPr>
            </a:p>
          </p:txBody>
        </p:sp>
      </p:grpSp>
      <p:pic>
        <p:nvPicPr>
          <p:cNvPr id="14" name="PA-图片 13">
            <a:extLst>
              <a:ext uri="{FF2B5EF4-FFF2-40B4-BE49-F238E27FC236}">
                <a16:creationId xmlns="" xmlns:a16="http://schemas.microsoft.com/office/drawing/2014/main" id="{14358B9C-8C76-4350-BF1C-B786E4BCB1F5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1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r="-2641"/>
          <a:stretch/>
        </p:blipFill>
        <p:spPr>
          <a:xfrm>
            <a:off x="1386756" y="1101841"/>
            <a:ext cx="1822457" cy="894454"/>
          </a:xfrm>
          <a:prstGeom prst="rect">
            <a:avLst/>
          </a:prstGeom>
        </p:spPr>
      </p:pic>
      <p:pic>
        <p:nvPicPr>
          <p:cNvPr id="22" name="PA-图片 21">
            <a:extLst>
              <a:ext uri="{FF2B5EF4-FFF2-40B4-BE49-F238E27FC236}">
                <a16:creationId xmlns="" xmlns:a16="http://schemas.microsoft.com/office/drawing/2014/main" id="{4D3D66E6-38E5-4255-B975-9C13E98EE40B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1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0" y="4861922"/>
            <a:ext cx="12228513" cy="1996078"/>
          </a:xfrm>
          <a:prstGeom prst="rect">
            <a:avLst/>
          </a:prstGeom>
        </p:spPr>
      </p:pic>
      <p:pic>
        <p:nvPicPr>
          <p:cNvPr id="24" name="PA-图片 23">
            <a:extLst>
              <a:ext uri="{FF2B5EF4-FFF2-40B4-BE49-F238E27FC236}">
                <a16:creationId xmlns="" xmlns:a16="http://schemas.microsoft.com/office/drawing/2014/main" id="{9CAE8B17-50CF-424A-B87F-774F9ADA295D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 rotWithShape="1">
          <a:blip r:embed="rId16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b="-530"/>
          <a:stretch/>
        </p:blipFill>
        <p:spPr>
          <a:xfrm>
            <a:off x="-58286" y="4793774"/>
            <a:ext cx="5645420" cy="2064227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="" xmlns:a16="http://schemas.microsoft.com/office/drawing/2014/main" id="{55E26642-6A46-48DB-8BA9-E75470A52CB7}"/>
              </a:ext>
            </a:extLst>
          </p:cNvPr>
          <p:cNvSpPr txBox="1"/>
          <p:nvPr/>
        </p:nvSpPr>
        <p:spPr>
          <a:xfrm>
            <a:off x="1146383" y="235196"/>
            <a:ext cx="93140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Актуальность </a:t>
            </a:r>
            <a:endParaRPr lang="ru-RU" sz="3200" dirty="0"/>
          </a:p>
        </p:txBody>
      </p:sp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6560D3AB-E5BC-4480-B767-61FF391EDA6E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t="20119" b="26563"/>
          <a:stretch/>
        </p:blipFill>
        <p:spPr>
          <a:xfrm>
            <a:off x="-118872" y="4078788"/>
            <a:ext cx="3474720" cy="2779212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1989056" y="924829"/>
            <a:ext cx="9002032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Согласно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утвержденной министерством образования Красноярского края Концепции развития психологической службы на период до 2025г. и плану мероприятий по её реализации в МБОУ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Раздолинской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СОШ определены цели, задачи, основные направления и механизмы развития службы. 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 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соответствии с приказом МКУ «Управление образования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Мотыгинского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района» №141-П п.3 от 30.09.2022 г.  «Об утверждении плана мероприятий по созданию и развитию муниципальной психологической службы в системе общего образования на территории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Мотыгинского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района до 2025 года»   школа определена как базовая ОО для координации и апробации психолого-педагогических практик и технологий деятельности.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60068996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 advTm="3000">
        <p14:prism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3043D9B1-E3A3-4A37-9548-784795A1D25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07611" y="4886230"/>
            <a:ext cx="3452928" cy="2502122"/>
          </a:xfrm>
          <a:prstGeom prst="rect">
            <a:avLst/>
          </a:prstGeom>
        </p:spPr>
      </p:pic>
      <p:sp>
        <p:nvSpPr>
          <p:cNvPr id="11" name="矩形: 圆角 23">
            <a:extLst>
              <a:ext uri="{FF2B5EF4-FFF2-40B4-BE49-F238E27FC236}">
                <a16:creationId xmlns="" xmlns:a16="http://schemas.microsoft.com/office/drawing/2014/main" id="{50B9B29F-5B8A-4179-A776-65F7A563315C}"/>
              </a:ext>
            </a:extLst>
          </p:cNvPr>
          <p:cNvSpPr/>
          <p:nvPr/>
        </p:nvSpPr>
        <p:spPr>
          <a:xfrm>
            <a:off x="807721" y="158821"/>
            <a:ext cx="6139834" cy="795203"/>
          </a:xfrm>
          <a:prstGeom prst="roundRect">
            <a:avLst>
              <a:gd name="adj" fmla="val 50000"/>
            </a:avLst>
          </a:prstGeom>
          <a:solidFill>
            <a:srgbClr val="1371F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lang="ru-RU" sz="4000" b="1" kern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Анализ </a:t>
            </a:r>
            <a:r>
              <a:rPr lang="ru-RU" sz="4000" b="1" kern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ситуации</a:t>
            </a:r>
            <a:endParaRPr lang="ru-RU" sz="4000" kern="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686742" y="1186371"/>
            <a:ext cx="10898706" cy="449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Font typeface="Wingdings" pitchFamily="2" charset="2"/>
              <a:buChar char="Ø"/>
            </a:pPr>
            <a:r>
              <a:rPr lang="ru-RU" sz="2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Увеличивается количество детей ОВЗ;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SzTx/>
              <a:buFont typeface="Wingdings" pitchFamily="2" charset="2"/>
              <a:buChar char="Ø"/>
              <a:tabLst/>
            </a:pP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Снижается мотивация учебной деятельности;</a:t>
            </a:r>
            <a:endParaRPr kumimoji="0" lang="ru-RU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SzTx/>
              <a:buFont typeface="Wingdings" pitchFamily="2" charset="2"/>
              <a:buChar char="Ø"/>
              <a:tabLst/>
            </a:pP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Нарастает низкий уровень познавательной активности, неустойчивости эмоциональной сферы, уровень тревожности;</a:t>
            </a:r>
            <a:endParaRPr kumimoji="0" lang="ru-RU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SzTx/>
              <a:buFont typeface="Wingdings" pitchFamily="2" charset="2"/>
              <a:buChar char="Ø"/>
              <a:tabLst/>
            </a:pP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Проявляется </a:t>
            </a:r>
            <a:r>
              <a:rPr kumimoji="0" lang="ru-RU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несформированность</a:t>
            </a: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коммуникативных умений и навыков; социальная и психологическая </a:t>
            </a:r>
            <a:r>
              <a:rPr kumimoji="0" lang="ru-RU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дезадаптация</a:t>
            </a: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kumimoji="0" lang="ru-RU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SzTx/>
              <a:buFont typeface="Wingdings" pitchFamily="2" charset="2"/>
              <a:buChar char="Ø"/>
              <a:tabLst/>
            </a:pP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Неравномерность оказания психологической помощи участникам образовательного процесса;</a:t>
            </a:r>
            <a:endParaRPr kumimoji="0" lang="ru-RU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SzTx/>
              <a:buFont typeface="Wingdings" pitchFamily="2" charset="2"/>
              <a:buChar char="Ø"/>
              <a:tabLst/>
            </a:pP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Недостаточность профессиональной компетенции специалистов службы;</a:t>
            </a:r>
            <a:endParaRPr kumimoji="0" lang="ru-RU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SzTx/>
              <a:buFont typeface="Wingdings" pitchFamily="2" charset="2"/>
              <a:buChar char="Ø"/>
              <a:tabLst/>
            </a:pP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Недостаточность обеспечения материально-техническим;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SzTx/>
              <a:buFont typeface="Wingdings" pitchFamily="2" charset="2"/>
              <a:buChar char="Ø"/>
              <a:tabLst/>
            </a:pP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Отсутствие в штатном расписании ставки учителя-логопеда</a:t>
            </a: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9283197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 advTm="3000">
        <p14:prism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组合 34">
            <a:extLst>
              <a:ext uri="{FF2B5EF4-FFF2-40B4-BE49-F238E27FC236}">
                <a16:creationId xmlns="" xmlns:a16="http://schemas.microsoft.com/office/drawing/2014/main" id="{FD823612-E85C-48D0-9560-1BC3BA873AF3}"/>
              </a:ext>
            </a:extLst>
          </p:cNvPr>
          <p:cNvGrpSpPr/>
          <p:nvPr/>
        </p:nvGrpSpPr>
        <p:grpSpPr>
          <a:xfrm>
            <a:off x="691353" y="353349"/>
            <a:ext cx="6183954" cy="729078"/>
            <a:chOff x="3177789" y="3393243"/>
            <a:chExt cx="5558628" cy="648701"/>
          </a:xfrm>
        </p:grpSpPr>
        <p:sp>
          <p:nvSpPr>
            <p:cNvPr id="36" name="矩形: 圆角 35">
              <a:extLst>
                <a:ext uri="{FF2B5EF4-FFF2-40B4-BE49-F238E27FC236}">
                  <a16:creationId xmlns="" xmlns:a16="http://schemas.microsoft.com/office/drawing/2014/main" id="{E7D13ED9-E274-4C6F-984B-CC81736B92D6}"/>
                </a:ext>
              </a:extLst>
            </p:cNvPr>
            <p:cNvSpPr/>
            <p:nvPr/>
          </p:nvSpPr>
          <p:spPr>
            <a:xfrm>
              <a:off x="3177789" y="3453593"/>
              <a:ext cx="5558628" cy="588351"/>
            </a:xfrm>
            <a:prstGeom prst="roundRect">
              <a:avLst>
                <a:gd name="adj" fmla="val 50000"/>
              </a:avLst>
            </a:prstGeom>
            <a:solidFill>
              <a:srgbClr val="1371F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37" name="文本框 36">
              <a:extLst>
                <a:ext uri="{FF2B5EF4-FFF2-40B4-BE49-F238E27FC236}">
                  <a16:creationId xmlns="" xmlns:a16="http://schemas.microsoft.com/office/drawing/2014/main" id="{60461333-1B2F-42D3-A150-12AA5A369C16}"/>
                </a:ext>
              </a:extLst>
            </p:cNvPr>
            <p:cNvSpPr txBox="1"/>
            <p:nvPr/>
          </p:nvSpPr>
          <p:spPr>
            <a:xfrm>
              <a:off x="3245845" y="3393243"/>
              <a:ext cx="5422515" cy="6298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altLang="zh-CN" sz="4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Цели </a:t>
              </a:r>
              <a:r>
                <a:rPr lang="ru-RU" altLang="zh-CN" sz="4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и задачи</a:t>
              </a:r>
              <a:r>
                <a:rPr lang="ru-RU" altLang="zh-CN" sz="4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.</a:t>
              </a:r>
              <a:endParaRPr lang="zh-CN" alt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endParaRPr>
            </a:p>
          </p:txBody>
        </p:sp>
      </p:grpSp>
      <p:grpSp>
        <p:nvGrpSpPr>
          <p:cNvPr id="10" name="î$1íďè">
            <a:extLst>
              <a:ext uri="{FF2B5EF4-FFF2-40B4-BE49-F238E27FC236}">
                <a16:creationId xmlns="" xmlns:a16="http://schemas.microsoft.com/office/drawing/2014/main" id="{064AD7E6-9AC5-4A24-BE26-8C038599BC69}"/>
              </a:ext>
            </a:extLst>
          </p:cNvPr>
          <p:cNvGrpSpPr/>
          <p:nvPr/>
        </p:nvGrpSpPr>
        <p:grpSpPr>
          <a:xfrm>
            <a:off x="1646258" y="1609132"/>
            <a:ext cx="3537348" cy="798873"/>
            <a:chOff x="704395" y="1132260"/>
            <a:chExt cx="705305" cy="1193777"/>
          </a:xfrm>
        </p:grpSpPr>
        <p:sp>
          <p:nvSpPr>
            <p:cNvPr id="11" name="íşļîḋê">
              <a:extLst>
                <a:ext uri="{FF2B5EF4-FFF2-40B4-BE49-F238E27FC236}">
                  <a16:creationId xmlns="" xmlns:a16="http://schemas.microsoft.com/office/drawing/2014/main" id="{967F1FCC-103B-4737-A968-01812142762C}"/>
                </a:ext>
              </a:extLst>
            </p:cNvPr>
            <p:cNvSpPr/>
            <p:nvPr/>
          </p:nvSpPr>
          <p:spPr>
            <a:xfrm rot="5400000">
              <a:off x="497560" y="1413898"/>
              <a:ext cx="1138587" cy="685692"/>
            </a:xfrm>
            <a:prstGeom prst="homePlate">
              <a:avLst>
                <a:gd name="adj" fmla="val 24929"/>
              </a:avLst>
            </a:prstGeom>
            <a:solidFill>
              <a:srgbClr val="1371F6"/>
            </a:solidFill>
            <a:ln w="28575">
              <a:noFill/>
            </a:ln>
            <a:effectLst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defTabSz="913765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2" name="íş1íḓè">
              <a:extLst>
                <a:ext uri="{FF2B5EF4-FFF2-40B4-BE49-F238E27FC236}">
                  <a16:creationId xmlns="" xmlns:a16="http://schemas.microsoft.com/office/drawing/2014/main" id="{8943478E-3D3F-4060-8349-C3C33C5F43BD}"/>
                </a:ext>
              </a:extLst>
            </p:cNvPr>
            <p:cNvSpPr txBox="1"/>
            <p:nvPr/>
          </p:nvSpPr>
          <p:spPr bwMode="auto">
            <a:xfrm>
              <a:off x="704395" y="1132260"/>
              <a:ext cx="705304" cy="943141"/>
            </a:xfrm>
            <a:prstGeom prst="rect">
              <a:avLst/>
            </a:prstGeom>
            <a:noFill/>
            <a:ln w="28575">
              <a:noFill/>
            </a:ln>
            <a:effectLst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>
              <a:defPPr>
                <a:defRPr lang="en-US"/>
              </a:defPPr>
              <a:lvl1pPr algn="ctr" defTabSz="913765">
                <a:defRPr>
                  <a:solidFill>
                    <a:schemeClr val="lt1"/>
                  </a:solidFill>
                </a:defRPr>
              </a:lvl1pPr>
              <a:lvl2pPr defTabSz="913765">
                <a:defRPr>
                  <a:solidFill>
                    <a:schemeClr val="lt1"/>
                  </a:solidFill>
                </a:defRPr>
              </a:lvl2pPr>
              <a:lvl3pPr defTabSz="913765">
                <a:defRPr>
                  <a:solidFill>
                    <a:schemeClr val="lt1"/>
                  </a:solidFill>
                </a:defRPr>
              </a:lvl3pPr>
              <a:lvl4pPr defTabSz="913765">
                <a:defRPr>
                  <a:solidFill>
                    <a:schemeClr val="lt1"/>
                  </a:solidFill>
                </a:defRPr>
              </a:lvl4pPr>
              <a:lvl5pPr defTabSz="913765">
                <a:defRPr>
                  <a:solidFill>
                    <a:schemeClr val="lt1"/>
                  </a:solidFill>
                </a:defRPr>
              </a:lvl5pPr>
              <a:lvl6pPr defTabSz="913765">
                <a:defRPr>
                  <a:solidFill>
                    <a:schemeClr val="lt1"/>
                  </a:solidFill>
                </a:defRPr>
              </a:lvl6pPr>
              <a:lvl7pPr defTabSz="913765">
                <a:defRPr>
                  <a:solidFill>
                    <a:schemeClr val="lt1"/>
                  </a:solidFill>
                </a:defRPr>
              </a:lvl7pPr>
              <a:lvl8pPr defTabSz="913765">
                <a:defRPr>
                  <a:solidFill>
                    <a:schemeClr val="lt1"/>
                  </a:solidFill>
                </a:defRPr>
              </a:lvl8pPr>
              <a:lvl9pPr defTabSz="913765"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ru-RU" altLang="zh-CN" sz="28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Цель:</a:t>
              </a:r>
              <a:endParaRPr lang="en-US" altLang="zh-CN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24" name="文本框 23">
            <a:extLst>
              <a:ext uri="{FF2B5EF4-FFF2-40B4-BE49-F238E27FC236}">
                <a16:creationId xmlns="" xmlns:a16="http://schemas.microsoft.com/office/drawing/2014/main" id="{8731744D-232D-4CDE-9E37-1519904528AB}"/>
              </a:ext>
            </a:extLst>
          </p:cNvPr>
          <p:cNvSpPr txBox="1"/>
          <p:nvPr/>
        </p:nvSpPr>
        <p:spPr>
          <a:xfrm>
            <a:off x="3072384" y="2487792"/>
            <a:ext cx="8979407" cy="3247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создание условий для повышения эффективности деятельности образовательного учреждения через гармонизацию психического развития обучающихся,  их успешную социализацию, сохранение и укрепление психическое здоровье всех участников образовательного процесса.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932051B3-765E-478A-AD74-E483E1AF6C1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01288"/>
            <a:ext cx="3288717" cy="343488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240515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 advTm="3000">
        <p14:prism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>
            <a:extLst>
              <a:ext uri="{FF2B5EF4-FFF2-40B4-BE49-F238E27FC236}">
                <a16:creationId xmlns="" xmlns:a16="http://schemas.microsoft.com/office/drawing/2014/main" id="{72488E84-8471-4D4B-B32D-5931ABD0BB1F}"/>
              </a:ext>
            </a:extLst>
          </p:cNvPr>
          <p:cNvCxnSpPr>
            <a:cxnSpLocks/>
          </p:cNvCxnSpPr>
          <p:nvPr/>
        </p:nvCxnSpPr>
        <p:spPr>
          <a:xfrm>
            <a:off x="2944368" y="228600"/>
            <a:ext cx="27432" cy="6153912"/>
          </a:xfrm>
          <a:prstGeom prst="line">
            <a:avLst/>
          </a:prstGeom>
          <a:ln w="3175" cap="rnd">
            <a:solidFill>
              <a:srgbClr val="1371F6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5F6299AE-4990-4A71-B36C-621C6D03204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60704" y="1911097"/>
            <a:ext cx="3837233" cy="4361688"/>
          </a:xfrm>
          <a:prstGeom prst="rect">
            <a:avLst/>
          </a:prstGeom>
        </p:spPr>
      </p:pic>
      <p:grpSp>
        <p:nvGrpSpPr>
          <p:cNvPr id="11" name="组合 10">
            <a:extLst>
              <a:ext uri="{FF2B5EF4-FFF2-40B4-BE49-F238E27FC236}">
                <a16:creationId xmlns="" xmlns:a16="http://schemas.microsoft.com/office/drawing/2014/main" id="{603C73B7-09CE-4E7A-9A7A-1B1560C43A04}"/>
              </a:ext>
            </a:extLst>
          </p:cNvPr>
          <p:cNvGrpSpPr/>
          <p:nvPr/>
        </p:nvGrpSpPr>
        <p:grpSpPr>
          <a:xfrm>
            <a:off x="1407181" y="2733283"/>
            <a:ext cx="1528043" cy="811042"/>
            <a:chOff x="910473" y="1556792"/>
            <a:chExt cx="10184883" cy="1872208"/>
          </a:xfrm>
        </p:grpSpPr>
        <p:sp>
          <p:nvSpPr>
            <p:cNvPr id="12" name="矩形 11">
              <a:extLst>
                <a:ext uri="{FF2B5EF4-FFF2-40B4-BE49-F238E27FC236}">
                  <a16:creationId xmlns="" xmlns:a16="http://schemas.microsoft.com/office/drawing/2014/main" id="{FEEA81A2-357D-4A03-82B0-AA80ADFFE1F2}"/>
                </a:ext>
              </a:extLst>
            </p:cNvPr>
            <p:cNvSpPr/>
            <p:nvPr/>
          </p:nvSpPr>
          <p:spPr>
            <a:xfrm>
              <a:off x="1096644" y="1556792"/>
              <a:ext cx="9998712" cy="1872208"/>
            </a:xfrm>
            <a:prstGeom prst="rect">
              <a:avLst/>
            </a:prstGeom>
            <a:noFill/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="" xmlns:a16="http://schemas.microsoft.com/office/drawing/2014/main" id="{B2C3B77B-CA3D-4E16-9C83-81FB090F8526}"/>
                </a:ext>
              </a:extLst>
            </p:cNvPr>
            <p:cNvSpPr/>
            <p:nvPr/>
          </p:nvSpPr>
          <p:spPr>
            <a:xfrm flipH="1">
              <a:off x="910473" y="1787600"/>
              <a:ext cx="632138" cy="1437555"/>
            </a:xfrm>
            <a:prstGeom prst="rect">
              <a:avLst/>
            </a:prstGeom>
            <a:solidFill>
              <a:srgbClr val="1371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14" name="矩形 13">
              <a:extLst>
                <a:ext uri="{FF2B5EF4-FFF2-40B4-BE49-F238E27FC236}">
                  <a16:creationId xmlns="" xmlns:a16="http://schemas.microsoft.com/office/drawing/2014/main" id="{8F7CA4B4-E813-475F-AF22-820CBC2A8B9E}"/>
                </a:ext>
              </a:extLst>
            </p:cNvPr>
            <p:cNvSpPr/>
            <p:nvPr/>
          </p:nvSpPr>
          <p:spPr>
            <a:xfrm flipH="1">
              <a:off x="10970743" y="1787600"/>
              <a:ext cx="122480" cy="1437555"/>
            </a:xfrm>
            <a:prstGeom prst="rect">
              <a:avLst/>
            </a:prstGeom>
            <a:solidFill>
              <a:srgbClr val="1371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zh-CN" altLang="en-US" sz="2400" dirty="0">
                <a:cs typeface="+mn-ea"/>
                <a:sym typeface="+mn-lt"/>
              </a:endParaRPr>
            </a:p>
          </p:txBody>
        </p:sp>
      </p:grpSp>
      <p:sp>
        <p:nvSpPr>
          <p:cNvPr id="16" name="矩形 15">
            <a:extLst>
              <a:ext uri="{FF2B5EF4-FFF2-40B4-BE49-F238E27FC236}">
                <a16:creationId xmlns="" xmlns:a16="http://schemas.microsoft.com/office/drawing/2014/main" id="{80DA9D5D-3EF3-45A6-BA88-7964BB34BBBA}"/>
              </a:ext>
            </a:extLst>
          </p:cNvPr>
          <p:cNvSpPr/>
          <p:nvPr/>
        </p:nvSpPr>
        <p:spPr>
          <a:xfrm>
            <a:off x="1499697" y="2883154"/>
            <a:ext cx="138916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zh-CN" sz="3000" b="1" dirty="0" smtClean="0">
                <a:solidFill>
                  <a:srgbClr val="1371F6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Задачи</a:t>
            </a:r>
            <a:endParaRPr lang="zh-CN" altLang="en-US" sz="3000" b="1" dirty="0">
              <a:solidFill>
                <a:srgbClr val="1371F6"/>
              </a:solidFill>
              <a:latin typeface="Times New Roman" pitchFamily="18" charset="0"/>
              <a:cs typeface="Times New Roman" pitchFamily="18" charset="0"/>
              <a:sym typeface="+mn-lt"/>
            </a:endParaRPr>
          </a:p>
        </p:txBody>
      </p:sp>
      <p:grpSp>
        <p:nvGrpSpPr>
          <p:cNvPr id="18" name="组合 17">
            <a:extLst>
              <a:ext uri="{FF2B5EF4-FFF2-40B4-BE49-F238E27FC236}">
                <a16:creationId xmlns="" xmlns:a16="http://schemas.microsoft.com/office/drawing/2014/main" id="{A76DE754-3A9B-4BE2-B041-AADB4DB139A8}"/>
              </a:ext>
            </a:extLst>
          </p:cNvPr>
          <p:cNvGrpSpPr/>
          <p:nvPr/>
        </p:nvGrpSpPr>
        <p:grpSpPr>
          <a:xfrm>
            <a:off x="2977275" y="1872436"/>
            <a:ext cx="9214726" cy="1015663"/>
            <a:chOff x="6583718" y="1080024"/>
            <a:chExt cx="4076106" cy="1015663"/>
          </a:xfrm>
        </p:grpSpPr>
        <p:sp>
          <p:nvSpPr>
            <p:cNvPr id="6" name="íšľîďè">
              <a:extLst>
                <a:ext uri="{FF2B5EF4-FFF2-40B4-BE49-F238E27FC236}">
                  <a16:creationId xmlns="" xmlns:a16="http://schemas.microsoft.com/office/drawing/2014/main" id="{CD49548E-536F-4C43-965E-15C0497D7994}"/>
                </a:ext>
              </a:extLst>
            </p:cNvPr>
            <p:cNvSpPr/>
            <p:nvPr/>
          </p:nvSpPr>
          <p:spPr>
            <a:xfrm>
              <a:off x="6583718" y="1096279"/>
              <a:ext cx="4076106" cy="92766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rgbClr val="1371F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7" name="iṩlîḍe">
              <a:extLst>
                <a:ext uri="{FF2B5EF4-FFF2-40B4-BE49-F238E27FC236}">
                  <a16:creationId xmlns="" xmlns:a16="http://schemas.microsoft.com/office/drawing/2014/main" id="{C7F642EA-62B0-4ACA-93E9-91A099E29FB5}"/>
                </a:ext>
              </a:extLst>
            </p:cNvPr>
            <p:cNvSpPr/>
            <p:nvPr/>
          </p:nvSpPr>
          <p:spPr>
            <a:xfrm>
              <a:off x="6589822" y="1403644"/>
              <a:ext cx="236457" cy="452876"/>
            </a:xfrm>
            <a:prstGeom prst="ellipse">
              <a:avLst/>
            </a:prstGeom>
            <a:solidFill>
              <a:srgbClr val="1371F6"/>
            </a:solidFill>
            <a:ln w="28575">
              <a:solidFill>
                <a:srgbClr val="548536"/>
              </a:solidFill>
            </a:ln>
            <a:effectLst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Autofit/>
            </a:bodyPr>
            <a:lstStyle/>
            <a:p>
              <a:pPr algn="ctr" defTabSz="913765"/>
              <a:r>
                <a:rPr lang="en-U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3</a:t>
              </a:r>
            </a:p>
          </p:txBody>
        </p:sp>
        <p:sp>
          <p:nvSpPr>
            <p:cNvPr id="17" name="文本框 16">
              <a:extLst>
                <a:ext uri="{FF2B5EF4-FFF2-40B4-BE49-F238E27FC236}">
                  <a16:creationId xmlns="" xmlns:a16="http://schemas.microsoft.com/office/drawing/2014/main" id="{BD4B2DFF-20E0-44F7-9EF0-1053713E1DAC}"/>
                </a:ext>
              </a:extLst>
            </p:cNvPr>
            <p:cNvSpPr txBox="1"/>
            <p:nvPr/>
          </p:nvSpPr>
          <p:spPr>
            <a:xfrm>
              <a:off x="6912971" y="1080024"/>
              <a:ext cx="348798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ru-RU" sz="2000" dirty="0" smtClean="0">
                  <a:latin typeface="Times New Roman" pitchFamily="18" charset="0"/>
                  <a:cs typeface="Times New Roman" pitchFamily="18" charset="0"/>
                </a:rPr>
                <a:t>Создать условия для непрерывного образования обучающихся с учетом их интересов и свободного выбора для реализации потребности личности в самоопределении и самореализации;</a:t>
              </a:r>
              <a:endParaRPr lang="ru-RU" sz="2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="" xmlns:a16="http://schemas.microsoft.com/office/drawing/2014/main" id="{3A0D3104-D76E-43B5-A2B6-4AE1725F9451}"/>
              </a:ext>
            </a:extLst>
          </p:cNvPr>
          <p:cNvGrpSpPr/>
          <p:nvPr/>
        </p:nvGrpSpPr>
        <p:grpSpPr>
          <a:xfrm>
            <a:off x="2999232" y="910005"/>
            <a:ext cx="9317735" cy="1015663"/>
            <a:chOff x="6927528" y="1860442"/>
            <a:chExt cx="4023263" cy="1015663"/>
          </a:xfrm>
        </p:grpSpPr>
        <p:sp>
          <p:nvSpPr>
            <p:cNvPr id="20" name="íšľîďè">
              <a:extLst>
                <a:ext uri="{FF2B5EF4-FFF2-40B4-BE49-F238E27FC236}">
                  <a16:creationId xmlns="" xmlns:a16="http://schemas.microsoft.com/office/drawing/2014/main" id="{0694C5C3-A8BC-40F1-A2ED-E32DC79D2034}"/>
                </a:ext>
              </a:extLst>
            </p:cNvPr>
            <p:cNvSpPr/>
            <p:nvPr/>
          </p:nvSpPr>
          <p:spPr>
            <a:xfrm>
              <a:off x="6927528" y="1864375"/>
              <a:ext cx="3969304" cy="96972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rgbClr val="1371F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21" name="iṩlîḍe">
              <a:extLst>
                <a:ext uri="{FF2B5EF4-FFF2-40B4-BE49-F238E27FC236}">
                  <a16:creationId xmlns="" xmlns:a16="http://schemas.microsoft.com/office/drawing/2014/main" id="{1D335618-DB2F-40B0-BD6B-F6E31A67D96E}"/>
                </a:ext>
              </a:extLst>
            </p:cNvPr>
            <p:cNvSpPr/>
            <p:nvPr/>
          </p:nvSpPr>
          <p:spPr>
            <a:xfrm>
              <a:off x="6936510" y="2180884"/>
              <a:ext cx="234589" cy="419244"/>
            </a:xfrm>
            <a:prstGeom prst="ellipse">
              <a:avLst/>
            </a:prstGeom>
            <a:solidFill>
              <a:srgbClr val="1371F6"/>
            </a:solidFill>
            <a:ln w="28575">
              <a:solidFill>
                <a:srgbClr val="548536"/>
              </a:solidFill>
            </a:ln>
            <a:effectLst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 fontScale="77500" lnSpcReduction="20000"/>
            </a:bodyPr>
            <a:lstStyle/>
            <a:p>
              <a:pPr algn="ctr" defTabSz="913765"/>
              <a:r>
                <a: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2</a:t>
              </a:r>
            </a:p>
          </p:txBody>
        </p:sp>
        <p:sp>
          <p:nvSpPr>
            <p:cNvPr id="22" name="文本框 21">
              <a:extLst>
                <a:ext uri="{FF2B5EF4-FFF2-40B4-BE49-F238E27FC236}">
                  <a16:creationId xmlns="" xmlns:a16="http://schemas.microsoft.com/office/drawing/2014/main" id="{8F7CC8E5-5741-47F1-8B89-DD36019B65CA}"/>
                </a:ext>
              </a:extLst>
            </p:cNvPr>
            <p:cNvSpPr txBox="1"/>
            <p:nvPr/>
          </p:nvSpPr>
          <p:spPr>
            <a:xfrm>
              <a:off x="7295263" y="1860442"/>
              <a:ext cx="365552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ru-RU" sz="2000" dirty="0" smtClean="0">
                  <a:latin typeface="Times New Roman" pitchFamily="18" charset="0"/>
                  <a:cs typeface="Times New Roman" pitchFamily="18" charset="0"/>
                </a:rPr>
                <a:t>Активизировать деятельность службы в определении перспектив развития школы и анализа её собственной деятельности, обобщать опыт практического психолого-педагогического сопровождения;</a:t>
              </a:r>
              <a:endParaRPr lang="ru-RU" sz="2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="" xmlns:a16="http://schemas.microsoft.com/office/drawing/2014/main" id="{49D7D7EF-70D7-4CFD-B02F-13F7944CC91F}"/>
              </a:ext>
            </a:extLst>
          </p:cNvPr>
          <p:cNvGrpSpPr/>
          <p:nvPr/>
        </p:nvGrpSpPr>
        <p:grpSpPr>
          <a:xfrm>
            <a:off x="3018524" y="163535"/>
            <a:ext cx="9173476" cy="769153"/>
            <a:chOff x="6920174" y="1815302"/>
            <a:chExt cx="8286343" cy="806900"/>
          </a:xfrm>
        </p:grpSpPr>
        <p:sp>
          <p:nvSpPr>
            <p:cNvPr id="24" name="íšľîďè">
              <a:extLst>
                <a:ext uri="{FF2B5EF4-FFF2-40B4-BE49-F238E27FC236}">
                  <a16:creationId xmlns="" xmlns:a16="http://schemas.microsoft.com/office/drawing/2014/main" id="{2EC6E7B8-5D99-4244-B0F4-58D9E40758DE}"/>
                </a:ext>
              </a:extLst>
            </p:cNvPr>
            <p:cNvSpPr/>
            <p:nvPr/>
          </p:nvSpPr>
          <p:spPr>
            <a:xfrm>
              <a:off x="6927527" y="1864376"/>
              <a:ext cx="8278990" cy="75782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rgbClr val="1371F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25" name="iṩlîḍe">
              <a:extLst>
                <a:ext uri="{FF2B5EF4-FFF2-40B4-BE49-F238E27FC236}">
                  <a16:creationId xmlns="" xmlns:a16="http://schemas.microsoft.com/office/drawing/2014/main" id="{B7DE894C-0A74-47FC-9ED5-59511D319CBD}"/>
                </a:ext>
              </a:extLst>
            </p:cNvPr>
            <p:cNvSpPr/>
            <p:nvPr/>
          </p:nvSpPr>
          <p:spPr>
            <a:xfrm>
              <a:off x="6920174" y="2037223"/>
              <a:ext cx="483606" cy="439013"/>
            </a:xfrm>
            <a:prstGeom prst="ellipse">
              <a:avLst/>
            </a:prstGeom>
            <a:solidFill>
              <a:srgbClr val="1371F6"/>
            </a:solidFill>
            <a:ln w="28575">
              <a:solidFill>
                <a:srgbClr val="548536"/>
              </a:solidFill>
            </a:ln>
            <a:effectLst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 fontScale="77500" lnSpcReduction="20000"/>
            </a:bodyPr>
            <a:lstStyle/>
            <a:p>
              <a:pPr algn="ctr" defTabSz="913765"/>
              <a:r>
                <a: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1</a:t>
              </a:r>
            </a:p>
          </p:txBody>
        </p:sp>
        <p:sp>
          <p:nvSpPr>
            <p:cNvPr id="26" name="文本框 25">
              <a:extLst>
                <a:ext uri="{FF2B5EF4-FFF2-40B4-BE49-F238E27FC236}">
                  <a16:creationId xmlns="" xmlns:a16="http://schemas.microsoft.com/office/drawing/2014/main" id="{DCA24113-5149-47A9-BA8A-07B59F7C5987}"/>
                </a:ext>
              </a:extLst>
            </p:cNvPr>
            <p:cNvSpPr txBox="1"/>
            <p:nvPr/>
          </p:nvSpPr>
          <p:spPr>
            <a:xfrm>
              <a:off x="7589565" y="1815302"/>
              <a:ext cx="7616952" cy="7426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ru-RU" sz="2000" dirty="0" smtClean="0">
                  <a:latin typeface="Times New Roman" pitchFamily="18" charset="0"/>
                  <a:cs typeface="Times New Roman" pitchFamily="18" charset="0"/>
                </a:rPr>
                <a:t>Оказывать целенаправленное влияние на формирование благоприятного социально-психологического климата в школе;</a:t>
              </a:r>
              <a:endParaRPr lang="ru-RU" sz="2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7" name="组合 26">
            <a:extLst>
              <a:ext uri="{FF2B5EF4-FFF2-40B4-BE49-F238E27FC236}">
                <a16:creationId xmlns="" xmlns:a16="http://schemas.microsoft.com/office/drawing/2014/main" id="{5169930D-9605-4449-9724-569D3F48FDC0}"/>
              </a:ext>
            </a:extLst>
          </p:cNvPr>
          <p:cNvGrpSpPr/>
          <p:nvPr/>
        </p:nvGrpSpPr>
        <p:grpSpPr>
          <a:xfrm>
            <a:off x="2980942" y="2836012"/>
            <a:ext cx="9211058" cy="977036"/>
            <a:chOff x="6899612" y="1873519"/>
            <a:chExt cx="5180604" cy="1169060"/>
          </a:xfrm>
        </p:grpSpPr>
        <p:sp>
          <p:nvSpPr>
            <p:cNvPr id="28" name="íšľîďè">
              <a:extLst>
                <a:ext uri="{FF2B5EF4-FFF2-40B4-BE49-F238E27FC236}">
                  <a16:creationId xmlns="" xmlns:a16="http://schemas.microsoft.com/office/drawing/2014/main" id="{771D7D8C-795F-46DA-89BB-ECD65CD8FF7F}"/>
                </a:ext>
              </a:extLst>
            </p:cNvPr>
            <p:cNvSpPr/>
            <p:nvPr/>
          </p:nvSpPr>
          <p:spPr>
            <a:xfrm>
              <a:off x="6899612" y="1873519"/>
              <a:ext cx="5180604" cy="116906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rgbClr val="1371F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29" name="iṩlîḍe">
              <a:extLst>
                <a:ext uri="{FF2B5EF4-FFF2-40B4-BE49-F238E27FC236}">
                  <a16:creationId xmlns="" xmlns:a16="http://schemas.microsoft.com/office/drawing/2014/main" id="{51689AF0-475D-4FD3-877C-71A894362EA6}"/>
                </a:ext>
              </a:extLst>
            </p:cNvPr>
            <p:cNvSpPr/>
            <p:nvPr/>
          </p:nvSpPr>
          <p:spPr>
            <a:xfrm>
              <a:off x="6916181" y="2145969"/>
              <a:ext cx="286862" cy="563996"/>
            </a:xfrm>
            <a:prstGeom prst="ellipse">
              <a:avLst/>
            </a:prstGeom>
            <a:solidFill>
              <a:srgbClr val="1371F6"/>
            </a:solidFill>
            <a:ln w="28575">
              <a:solidFill>
                <a:srgbClr val="548536"/>
              </a:solidFill>
            </a:ln>
            <a:effectLst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Autofit/>
            </a:bodyPr>
            <a:lstStyle/>
            <a:p>
              <a:pPr algn="ctr" defTabSz="913765"/>
              <a:r>
                <a:rPr lang="en-U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4</a:t>
              </a:r>
            </a:p>
          </p:txBody>
        </p:sp>
        <p:sp>
          <p:nvSpPr>
            <p:cNvPr id="30" name="文本框 29">
              <a:extLst>
                <a:ext uri="{FF2B5EF4-FFF2-40B4-BE49-F238E27FC236}">
                  <a16:creationId xmlns="" xmlns:a16="http://schemas.microsoft.com/office/drawing/2014/main" id="{94AA907A-F79C-4D62-BE76-181040CCD2F5}"/>
                </a:ext>
              </a:extLst>
            </p:cNvPr>
            <p:cNvSpPr txBox="1"/>
            <p:nvPr/>
          </p:nvSpPr>
          <p:spPr>
            <a:xfrm>
              <a:off x="7242612" y="1930416"/>
              <a:ext cx="483760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ru-RU" sz="2000" dirty="0" smtClean="0">
                  <a:latin typeface="Times New Roman" pitchFamily="18" charset="0"/>
                  <a:cs typeface="Times New Roman" pitchFamily="18" charset="0"/>
                </a:rPr>
                <a:t>Содействовать в приобретении  обучающимися, педагогами и родителями психологических знаний, умений, навыков необходимых для успешного обучения, воспитания и развития;</a:t>
              </a:r>
              <a:endParaRPr lang="ru-RU" sz="2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1" name="组合 30">
            <a:extLst>
              <a:ext uri="{FF2B5EF4-FFF2-40B4-BE49-F238E27FC236}">
                <a16:creationId xmlns="" xmlns:a16="http://schemas.microsoft.com/office/drawing/2014/main" id="{2706819F-EB92-4C7B-96EA-18361E3CF94E}"/>
              </a:ext>
            </a:extLst>
          </p:cNvPr>
          <p:cNvGrpSpPr/>
          <p:nvPr/>
        </p:nvGrpSpPr>
        <p:grpSpPr>
          <a:xfrm>
            <a:off x="2953511" y="3794509"/>
            <a:ext cx="9238487" cy="1015663"/>
            <a:chOff x="6927528" y="1820688"/>
            <a:chExt cx="3811519" cy="1015663"/>
          </a:xfrm>
        </p:grpSpPr>
        <p:sp>
          <p:nvSpPr>
            <p:cNvPr id="32" name="íšľîďè">
              <a:extLst>
                <a:ext uri="{FF2B5EF4-FFF2-40B4-BE49-F238E27FC236}">
                  <a16:creationId xmlns="" xmlns:a16="http://schemas.microsoft.com/office/drawing/2014/main" id="{D7B402BE-8DD6-457B-9EF5-7ED6E831667E}"/>
                </a:ext>
              </a:extLst>
            </p:cNvPr>
            <p:cNvSpPr/>
            <p:nvPr/>
          </p:nvSpPr>
          <p:spPr>
            <a:xfrm>
              <a:off x="6927528" y="1864375"/>
              <a:ext cx="3811519" cy="88925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rgbClr val="1371F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33" name="iṩlîḍe">
              <a:extLst>
                <a:ext uri="{FF2B5EF4-FFF2-40B4-BE49-F238E27FC236}">
                  <a16:creationId xmlns="" xmlns:a16="http://schemas.microsoft.com/office/drawing/2014/main" id="{C497892C-B33E-4071-8B11-8734856C3B6C}"/>
                </a:ext>
              </a:extLst>
            </p:cNvPr>
            <p:cNvSpPr/>
            <p:nvPr/>
          </p:nvSpPr>
          <p:spPr>
            <a:xfrm>
              <a:off x="6943784" y="2171740"/>
              <a:ext cx="228958" cy="501650"/>
            </a:xfrm>
            <a:prstGeom prst="ellipse">
              <a:avLst/>
            </a:prstGeom>
            <a:solidFill>
              <a:srgbClr val="1371F6"/>
            </a:solidFill>
            <a:ln w="28575">
              <a:solidFill>
                <a:srgbClr val="548536"/>
              </a:solidFill>
            </a:ln>
            <a:effectLst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 defTabSz="913765"/>
              <a:r>
                <a:rPr lang="en-U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5</a:t>
              </a:r>
            </a:p>
          </p:txBody>
        </p:sp>
        <p:sp>
          <p:nvSpPr>
            <p:cNvPr id="34" name="文本框 33">
              <a:extLst>
                <a:ext uri="{FF2B5EF4-FFF2-40B4-BE49-F238E27FC236}">
                  <a16:creationId xmlns="" xmlns:a16="http://schemas.microsoft.com/office/drawing/2014/main" id="{CDD3B10B-B20E-4590-BE64-D519636B4E01}"/>
                </a:ext>
              </a:extLst>
            </p:cNvPr>
            <p:cNvSpPr txBox="1"/>
            <p:nvPr/>
          </p:nvSpPr>
          <p:spPr>
            <a:xfrm>
              <a:off x="7236305" y="1820688"/>
              <a:ext cx="350274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ru-RU" sz="2000" dirty="0" smtClean="0">
                  <a:latin typeface="Times New Roman" pitchFamily="18" charset="0"/>
                  <a:cs typeface="Times New Roman" pitchFamily="18" charset="0"/>
                </a:rPr>
                <a:t>Разрабатывать и реализовывать образовательные программы (профильное обучение, работа с одарёнными детьми, детьми с особыми образовательными потребностями);</a:t>
              </a:r>
              <a:endParaRPr lang="ru-RU" sz="2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0" name="组合 30">
            <a:extLst>
              <a:ext uri="{FF2B5EF4-FFF2-40B4-BE49-F238E27FC236}">
                <a16:creationId xmlns="" xmlns:a16="http://schemas.microsoft.com/office/drawing/2014/main" id="{2706819F-EB92-4C7B-96EA-18361E3CF94E}"/>
              </a:ext>
            </a:extLst>
          </p:cNvPr>
          <p:cNvGrpSpPr/>
          <p:nvPr/>
        </p:nvGrpSpPr>
        <p:grpSpPr>
          <a:xfrm>
            <a:off x="2953513" y="4776980"/>
            <a:ext cx="9238487" cy="727708"/>
            <a:chOff x="6927528" y="1635775"/>
            <a:chExt cx="3811519" cy="889252"/>
          </a:xfrm>
        </p:grpSpPr>
        <p:sp>
          <p:nvSpPr>
            <p:cNvPr id="41" name="íšľîďè">
              <a:extLst>
                <a:ext uri="{FF2B5EF4-FFF2-40B4-BE49-F238E27FC236}">
                  <a16:creationId xmlns="" xmlns:a16="http://schemas.microsoft.com/office/drawing/2014/main" id="{D7B402BE-8DD6-457B-9EF5-7ED6E831667E}"/>
                </a:ext>
              </a:extLst>
            </p:cNvPr>
            <p:cNvSpPr/>
            <p:nvPr/>
          </p:nvSpPr>
          <p:spPr>
            <a:xfrm>
              <a:off x="6927528" y="1635775"/>
              <a:ext cx="3811519" cy="88925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rgbClr val="1371F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42" name="iṩlîḍe">
              <a:extLst>
                <a:ext uri="{FF2B5EF4-FFF2-40B4-BE49-F238E27FC236}">
                  <a16:creationId xmlns="" xmlns:a16="http://schemas.microsoft.com/office/drawing/2014/main" id="{C497892C-B33E-4071-8B11-8734856C3B6C}"/>
                </a:ext>
              </a:extLst>
            </p:cNvPr>
            <p:cNvSpPr/>
            <p:nvPr/>
          </p:nvSpPr>
          <p:spPr>
            <a:xfrm>
              <a:off x="6928694" y="1787692"/>
              <a:ext cx="203756" cy="501650"/>
            </a:xfrm>
            <a:prstGeom prst="ellipse">
              <a:avLst/>
            </a:prstGeom>
            <a:solidFill>
              <a:srgbClr val="1371F6"/>
            </a:solidFill>
            <a:ln w="28575">
              <a:solidFill>
                <a:srgbClr val="548536"/>
              </a:solidFill>
            </a:ln>
            <a:effectLst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 fontScale="77500" lnSpcReduction="20000"/>
            </a:bodyPr>
            <a:lstStyle/>
            <a:p>
              <a:pPr algn="ctr" defTabSz="913765"/>
              <a:r>
                <a:rPr lang="ru-RU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6</a:t>
              </a:r>
              <a:endPara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43" name="文本框 33">
              <a:extLst>
                <a:ext uri="{FF2B5EF4-FFF2-40B4-BE49-F238E27FC236}">
                  <a16:creationId xmlns="" xmlns:a16="http://schemas.microsoft.com/office/drawing/2014/main" id="{CDD3B10B-B20E-4590-BE64-D519636B4E01}"/>
                </a:ext>
              </a:extLst>
            </p:cNvPr>
            <p:cNvSpPr txBox="1"/>
            <p:nvPr/>
          </p:nvSpPr>
          <p:spPr>
            <a:xfrm>
              <a:off x="7236305" y="1637808"/>
              <a:ext cx="35027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ru-RU" sz="2000" dirty="0" smtClean="0">
                  <a:latin typeface="Times New Roman" pitchFamily="18" charset="0"/>
                  <a:cs typeface="Times New Roman" pitchFamily="18" charset="0"/>
                </a:rPr>
                <a:t>Разрабатывать и реализовывать коррекционно-развивающие программы  (по направлениям);</a:t>
              </a:r>
              <a:endParaRPr lang="ru-RU" sz="2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4" name="组合 30">
            <a:extLst>
              <a:ext uri="{FF2B5EF4-FFF2-40B4-BE49-F238E27FC236}">
                <a16:creationId xmlns="" xmlns:a16="http://schemas.microsoft.com/office/drawing/2014/main" id="{2706819F-EB92-4C7B-96EA-18361E3CF94E}"/>
              </a:ext>
            </a:extLst>
          </p:cNvPr>
          <p:cNvGrpSpPr/>
          <p:nvPr/>
        </p:nvGrpSpPr>
        <p:grpSpPr>
          <a:xfrm>
            <a:off x="2953513" y="5523740"/>
            <a:ext cx="9238487" cy="1334260"/>
            <a:chOff x="6927528" y="1635775"/>
            <a:chExt cx="3811519" cy="889252"/>
          </a:xfrm>
        </p:grpSpPr>
        <p:sp>
          <p:nvSpPr>
            <p:cNvPr id="45" name="íšľîďè">
              <a:extLst>
                <a:ext uri="{FF2B5EF4-FFF2-40B4-BE49-F238E27FC236}">
                  <a16:creationId xmlns="" xmlns:a16="http://schemas.microsoft.com/office/drawing/2014/main" id="{D7B402BE-8DD6-457B-9EF5-7ED6E831667E}"/>
                </a:ext>
              </a:extLst>
            </p:cNvPr>
            <p:cNvSpPr/>
            <p:nvPr/>
          </p:nvSpPr>
          <p:spPr>
            <a:xfrm>
              <a:off x="6927528" y="1635775"/>
              <a:ext cx="3811519" cy="88925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rgbClr val="1371F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46" name="iṩlîḍe">
              <a:extLst>
                <a:ext uri="{FF2B5EF4-FFF2-40B4-BE49-F238E27FC236}">
                  <a16:creationId xmlns="" xmlns:a16="http://schemas.microsoft.com/office/drawing/2014/main" id="{C497892C-B33E-4071-8B11-8734856C3B6C}"/>
                </a:ext>
              </a:extLst>
            </p:cNvPr>
            <p:cNvSpPr/>
            <p:nvPr/>
          </p:nvSpPr>
          <p:spPr>
            <a:xfrm>
              <a:off x="6928694" y="1787693"/>
              <a:ext cx="219313" cy="313250"/>
            </a:xfrm>
            <a:prstGeom prst="ellipse">
              <a:avLst/>
            </a:prstGeom>
            <a:solidFill>
              <a:srgbClr val="1371F6"/>
            </a:solidFill>
            <a:ln w="28575">
              <a:solidFill>
                <a:srgbClr val="548536"/>
              </a:solidFill>
            </a:ln>
            <a:effectLst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Autofit/>
            </a:bodyPr>
            <a:lstStyle/>
            <a:p>
              <a:pPr algn="ctr" defTabSz="913765"/>
              <a:r>
                <a:rPr lang="ru-RU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7</a:t>
              </a:r>
              <a:endPara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47" name="文本框 33">
              <a:extLst>
                <a:ext uri="{FF2B5EF4-FFF2-40B4-BE49-F238E27FC236}">
                  <a16:creationId xmlns="" xmlns:a16="http://schemas.microsoft.com/office/drawing/2014/main" id="{CDD3B10B-B20E-4590-BE64-D519636B4E01}"/>
                </a:ext>
              </a:extLst>
            </p:cNvPr>
            <p:cNvSpPr txBox="1"/>
            <p:nvPr/>
          </p:nvSpPr>
          <p:spPr>
            <a:xfrm>
              <a:off x="7187833" y="1637808"/>
              <a:ext cx="3551214" cy="8820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ru-RU" sz="2000" dirty="0" smtClean="0">
                  <a:latin typeface="Times New Roman" pitchFamily="18" charset="0"/>
                  <a:cs typeface="Times New Roman" pitchFamily="18" charset="0"/>
                </a:rPr>
                <a:t>Пропагандировать среди участников образовательного процесса здоровый образ жизни, содействовать в преодолении школьных факторов риска утраты здоровья; формировать устойчивую мотивацию на здоровье и здоровый образ жизни.</a:t>
              </a:r>
              <a:endParaRPr lang="ru-RU" sz="2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95368649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 advTm="3000">
        <p14:prism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>
            <a:extLst>
              <a:ext uri="{FF2B5EF4-FFF2-40B4-BE49-F238E27FC236}">
                <a16:creationId xmlns="" xmlns:a16="http://schemas.microsoft.com/office/drawing/2014/main" id="{EADCDD0D-6165-431B-82DD-E87CBC404B31}"/>
              </a:ext>
            </a:extLst>
          </p:cNvPr>
          <p:cNvSpPr txBox="1"/>
          <p:nvPr/>
        </p:nvSpPr>
        <p:spPr>
          <a:xfrm>
            <a:off x="320040" y="1102401"/>
            <a:ext cx="1065276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Результатом деятельности психологической службы мы видим  максимальное раскрытие потенциальных  возможностей личности обучающихся, содействие полноценному развитию в личностном и познавательном плане, создание условий для проявления их положительной индивидуальности; снижение уровня конфликтности и тревожности обучающихся; гармонизация детско-родительских отношений; повышение уровня профессионализма специалистов психологической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службы, педагогического коллектива и предупреждение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их раннего  профессионального выгорания.</a:t>
            </a:r>
            <a:endParaRPr lang="ru-RU" sz="3000" dirty="0" smtClean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组合 13">
            <a:extLst>
              <a:ext uri="{FF2B5EF4-FFF2-40B4-BE49-F238E27FC236}">
                <a16:creationId xmlns="" xmlns:a16="http://schemas.microsoft.com/office/drawing/2014/main" id="{C44BC011-172F-409B-BAC4-CBF4877E2915}"/>
              </a:ext>
            </a:extLst>
          </p:cNvPr>
          <p:cNvGrpSpPr/>
          <p:nvPr/>
        </p:nvGrpSpPr>
        <p:grpSpPr>
          <a:xfrm>
            <a:off x="169383" y="133127"/>
            <a:ext cx="6478305" cy="854425"/>
            <a:chOff x="3177789" y="3393241"/>
            <a:chExt cx="5490571" cy="1113184"/>
          </a:xfrm>
        </p:grpSpPr>
        <p:sp>
          <p:nvSpPr>
            <p:cNvPr id="15" name="矩形: 圆角 14">
              <a:extLst>
                <a:ext uri="{FF2B5EF4-FFF2-40B4-BE49-F238E27FC236}">
                  <a16:creationId xmlns="" xmlns:a16="http://schemas.microsoft.com/office/drawing/2014/main" id="{AA5F8A5E-DD32-453E-94E7-FF5E8C796A9E}"/>
                </a:ext>
              </a:extLst>
            </p:cNvPr>
            <p:cNvSpPr/>
            <p:nvPr/>
          </p:nvSpPr>
          <p:spPr>
            <a:xfrm>
              <a:off x="3177789" y="3453593"/>
              <a:ext cx="2453280" cy="1052832"/>
            </a:xfrm>
            <a:prstGeom prst="roundRect">
              <a:avLst>
                <a:gd name="adj" fmla="val 50000"/>
              </a:avLst>
            </a:prstGeom>
            <a:solidFill>
              <a:srgbClr val="1371F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16" name="文本框 15">
              <a:extLst>
                <a:ext uri="{FF2B5EF4-FFF2-40B4-BE49-F238E27FC236}">
                  <a16:creationId xmlns="" xmlns:a16="http://schemas.microsoft.com/office/drawing/2014/main" id="{4CB4D9A1-C2A7-44E3-B191-424F31EFD06A}"/>
                </a:ext>
              </a:extLst>
            </p:cNvPr>
            <p:cNvSpPr txBox="1"/>
            <p:nvPr/>
          </p:nvSpPr>
          <p:spPr>
            <a:xfrm>
              <a:off x="3245845" y="3393241"/>
              <a:ext cx="5422515" cy="10024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altLang="zh-CN" sz="4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Гипотеза</a:t>
              </a:r>
              <a:endParaRPr lang="zh-CN" alt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endParaRPr>
            </a:p>
          </p:txBody>
        </p:sp>
      </p:grpSp>
      <p:pic>
        <p:nvPicPr>
          <p:cNvPr id="17" name="图片 16">
            <a:extLst>
              <a:ext uri="{FF2B5EF4-FFF2-40B4-BE49-F238E27FC236}">
                <a16:creationId xmlns="" xmlns:a16="http://schemas.microsoft.com/office/drawing/2014/main" id="{763642A7-3423-418E-A2E3-2B1F145B14E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6024" y="3865445"/>
            <a:ext cx="2992555" cy="299255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6086596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 advTm="3000">
        <p14:prism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>
            <a:extLst>
              <a:ext uri="{FF2B5EF4-FFF2-40B4-BE49-F238E27FC236}">
                <a16:creationId xmlns="" xmlns:a16="http://schemas.microsoft.com/office/drawing/2014/main" id="{31AAD7D6-CEFC-4D56-ACB3-E41B1FFCCCCE}"/>
              </a:ext>
            </a:extLst>
          </p:cNvPr>
          <p:cNvSpPr txBox="1"/>
          <p:nvPr/>
        </p:nvSpPr>
        <p:spPr>
          <a:xfrm>
            <a:off x="429768" y="1024521"/>
            <a:ext cx="11356848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0070C0"/>
              </a:buClr>
              <a:buFont typeface="Wingdings" pitchFamily="2" charset="2"/>
              <a:buChar char="Ø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Создание единого образовательного пространства, в котором обеспечивается развитие в каждом человеке его возможных способностей, вооружение точными знаниями;</a:t>
            </a:r>
          </a:p>
          <a:p>
            <a:pPr lvl="0">
              <a:buClr>
                <a:srgbClr val="0070C0"/>
              </a:buClr>
              <a:buFont typeface="Wingdings" pitchFamily="2" charset="2"/>
              <a:buChar char="Ø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Успешная адаптация обучающихся к образовательному процессу на всех этапах обучения через психолого-педагогическое сопровождение  учебно-воспитательного процесса;</a:t>
            </a:r>
          </a:p>
          <a:p>
            <a:pPr lvl="0">
              <a:buClr>
                <a:srgbClr val="0070C0"/>
              </a:buClr>
              <a:buFont typeface="Wingdings" pitchFamily="2" charset="2"/>
              <a:buChar char="Ø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Гармоничное развитие обучающихся, способных к дальнейшему саморазвитию;</a:t>
            </a:r>
          </a:p>
          <a:p>
            <a:pPr lvl="0">
              <a:buClr>
                <a:srgbClr val="0070C0"/>
              </a:buClr>
              <a:buFont typeface="Wingdings" pitchFamily="2" charset="2"/>
              <a:buChar char="Ø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Создание психологического мониторинга для отслеживания, развития и коррекции (по необходимости) личностного статуса и личностных результатов обучающихся;</a:t>
            </a:r>
          </a:p>
          <a:p>
            <a:pPr lvl="0">
              <a:buClr>
                <a:srgbClr val="0070C0"/>
              </a:buClr>
              <a:buFont typeface="Wingdings" pitchFamily="2" charset="2"/>
              <a:buChar char="Ø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Удовлетворенность обучающимися своим пребыванием в школе в течение всего срока обучения, субъективное ощущение комфорта и уверенности в школе;</a:t>
            </a:r>
          </a:p>
          <a:p>
            <a:pPr lvl="0">
              <a:buClr>
                <a:srgbClr val="0070C0"/>
              </a:buClr>
              <a:buFont typeface="Wingdings" pitchFamily="2" charset="2"/>
              <a:buChar char="Ø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«Модель» выпускника. Успешная социализация и адаптация обучающихся  к новым условиям дальнейшего обучения или профессиональной деятельности.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组合 7">
            <a:extLst>
              <a:ext uri="{FF2B5EF4-FFF2-40B4-BE49-F238E27FC236}">
                <a16:creationId xmlns="" xmlns:a16="http://schemas.microsoft.com/office/drawing/2014/main" id="{05E70080-B858-48C8-B274-AC3E6EEA10E2}"/>
              </a:ext>
            </a:extLst>
          </p:cNvPr>
          <p:cNvGrpSpPr/>
          <p:nvPr/>
        </p:nvGrpSpPr>
        <p:grpSpPr>
          <a:xfrm>
            <a:off x="2106505" y="128018"/>
            <a:ext cx="7046638" cy="783208"/>
            <a:chOff x="3177789" y="3342316"/>
            <a:chExt cx="5558628" cy="699628"/>
          </a:xfrm>
        </p:grpSpPr>
        <p:sp>
          <p:nvSpPr>
            <p:cNvPr id="9" name="矩形: 圆角 8">
              <a:extLst>
                <a:ext uri="{FF2B5EF4-FFF2-40B4-BE49-F238E27FC236}">
                  <a16:creationId xmlns="" xmlns:a16="http://schemas.microsoft.com/office/drawing/2014/main" id="{CE3E2321-8880-438F-8D27-172E49C9C084}"/>
                </a:ext>
              </a:extLst>
            </p:cNvPr>
            <p:cNvSpPr/>
            <p:nvPr/>
          </p:nvSpPr>
          <p:spPr>
            <a:xfrm>
              <a:off x="3177789" y="3453593"/>
              <a:ext cx="5558628" cy="588351"/>
            </a:xfrm>
            <a:prstGeom prst="roundRect">
              <a:avLst>
                <a:gd name="adj" fmla="val 50000"/>
              </a:avLst>
            </a:prstGeom>
            <a:solidFill>
              <a:srgbClr val="1371F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10" name="文本框 9">
              <a:extLst>
                <a:ext uri="{FF2B5EF4-FFF2-40B4-BE49-F238E27FC236}">
                  <a16:creationId xmlns="" xmlns:a16="http://schemas.microsoft.com/office/drawing/2014/main" id="{F52147FC-8067-4507-9D78-C40DB3E90A71}"/>
                </a:ext>
              </a:extLst>
            </p:cNvPr>
            <p:cNvSpPr txBox="1"/>
            <p:nvPr/>
          </p:nvSpPr>
          <p:spPr>
            <a:xfrm>
              <a:off x="3211184" y="3342316"/>
              <a:ext cx="5441866" cy="6048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ru-RU" altLang="zh-CN" sz="38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Ожидаемые результаты</a:t>
              </a:r>
              <a:endParaRPr lang="zh-CN" altLang="en-US" sz="3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41951019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 advTm="3000">
        <p14:prism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4">
            <a:extLst>
              <a:ext uri="{FF2B5EF4-FFF2-40B4-BE49-F238E27FC236}">
                <a16:creationId xmlns="" xmlns:a16="http://schemas.microsoft.com/office/drawing/2014/main" id="{FD823612-E85C-48D0-9560-1BC3BA873AF3}"/>
              </a:ext>
            </a:extLst>
          </p:cNvPr>
          <p:cNvGrpSpPr/>
          <p:nvPr/>
        </p:nvGrpSpPr>
        <p:grpSpPr>
          <a:xfrm>
            <a:off x="3004023" y="407449"/>
            <a:ext cx="6183954" cy="991584"/>
            <a:chOff x="3177789" y="3393238"/>
            <a:chExt cx="5558628" cy="922265"/>
          </a:xfrm>
        </p:grpSpPr>
        <p:sp>
          <p:nvSpPr>
            <p:cNvPr id="36" name="矩形: 圆角 35">
              <a:extLst>
                <a:ext uri="{FF2B5EF4-FFF2-40B4-BE49-F238E27FC236}">
                  <a16:creationId xmlns="" xmlns:a16="http://schemas.microsoft.com/office/drawing/2014/main" id="{E7D13ED9-E274-4C6F-984B-CC81736B92D6}"/>
                </a:ext>
              </a:extLst>
            </p:cNvPr>
            <p:cNvSpPr/>
            <p:nvPr/>
          </p:nvSpPr>
          <p:spPr>
            <a:xfrm>
              <a:off x="3177789" y="3453593"/>
              <a:ext cx="5558628" cy="588351"/>
            </a:xfrm>
            <a:prstGeom prst="roundRect">
              <a:avLst>
                <a:gd name="adj" fmla="val 50000"/>
              </a:avLst>
            </a:prstGeom>
            <a:solidFill>
              <a:srgbClr val="1371F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37" name="文本框 36">
              <a:extLst>
                <a:ext uri="{FF2B5EF4-FFF2-40B4-BE49-F238E27FC236}">
                  <a16:creationId xmlns="" xmlns:a16="http://schemas.microsoft.com/office/drawing/2014/main" id="{60461333-1B2F-42D3-A150-12AA5A369C16}"/>
                </a:ext>
              </a:extLst>
            </p:cNvPr>
            <p:cNvSpPr txBox="1"/>
            <p:nvPr/>
          </p:nvSpPr>
          <p:spPr>
            <a:xfrm>
              <a:off x="3245845" y="3393238"/>
              <a:ext cx="5422515" cy="9222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ru-RU" altLang="zh-CN" sz="4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Ресурсное обеспечение</a:t>
              </a:r>
              <a:endParaRPr lang="zh-CN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endParaRPr>
            </a:p>
          </p:txBody>
        </p:sp>
      </p:grpSp>
      <p:sp>
        <p:nvSpPr>
          <p:cNvPr id="42" name="文本框 41">
            <a:extLst>
              <a:ext uri="{FF2B5EF4-FFF2-40B4-BE49-F238E27FC236}">
                <a16:creationId xmlns="" xmlns:a16="http://schemas.microsoft.com/office/drawing/2014/main" id="{647E56CE-0C5D-4763-83E4-F34F51CAA02E}"/>
              </a:ext>
            </a:extLst>
          </p:cNvPr>
          <p:cNvSpPr txBox="1"/>
          <p:nvPr/>
        </p:nvSpPr>
        <p:spPr>
          <a:xfrm>
            <a:off x="1756866" y="5842337"/>
            <a:ext cx="96822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D37DBCDE-A69A-46F5-BFA9-2F9A1A7494B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784723"/>
            <a:ext cx="2073277" cy="2073277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556704" y="1245266"/>
            <a:ext cx="11357928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ru-RU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Главный ресурс</a:t>
            </a:r>
            <a:r>
              <a:rPr lang="ru-RU" sz="2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реализации данной модели – это специалисты психологической службы. (педагог-психолог,  учитель-логопед, учитель-дефектолог, социальный педагог, классные руководители, а также педагогов и родителей (законных представителей) обучающихся.)</a:t>
            </a:r>
          </a:p>
          <a:p>
            <a:pPr marL="457200" indent="-457200">
              <a:buFontTx/>
              <a:buAutoNum type="arabicPeriod"/>
            </a:pPr>
            <a:r>
              <a:rPr lang="ru-RU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Помещения для проведения необходимых работ:  сенсорная комната; кабинеты специалистов. </a:t>
            </a:r>
          </a:p>
          <a:p>
            <a:pPr marL="457200" indent="-457200">
              <a:buFontTx/>
              <a:buAutoNum type="arabicPeriod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Программы (реализуемые в учреждении): «Программы организации адаптационного периода учащихся 1-х,5-х и 10-го классов»; «Программа психолого-педагогического сопровождения ГИА»; «Программа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профориентационной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работы в школе»; «Программа повышения психолого-педагогической компетенции педагогов  «Педагог-ученик: эффективного взаимодействия» и др.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		4. Диагностический инструментарий (в бумажном и электронном виде).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		5. В состав психологической службы входят Психолого-педагогический 			консилиум, Школьная служба медиации, консультационный пункт, 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		Совет профилактики.</a:t>
            </a:r>
          </a:p>
          <a:p>
            <a:pPr marL="2286000" lvl="4" indent="-457200"/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Tx/>
              <a:buAutoNum type="arabicPeriod"/>
            </a:pP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/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4616644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 advTm="3000">
        <p14:prism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zcxlyo3b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767</TotalTime>
  <Words>1213</Words>
  <Application>Microsoft Office PowerPoint</Application>
  <PresentationFormat>Произвольный</PresentationFormat>
  <Paragraphs>151</Paragraphs>
  <Slides>20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20</vt:i4>
      </vt:variant>
    </vt:vector>
  </HeadingPairs>
  <TitlesOfParts>
    <vt:vector size="22" baseType="lpstr">
      <vt:lpstr>第一PPT，www.1ppt.com</vt:lpstr>
      <vt:lpstr>自定义设计方案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Manager>第一PPT</Manager>
  <Company>第一PPT，www.1ppt.com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教师心理健康及其维护</dc:title>
  <dc:creator>第一PPT</dc:creator>
  <cp:keywords>www.1ppt.com</cp:keywords>
  <dc:description>www.1ppt.com</dc:description>
  <cp:lastModifiedBy>user</cp:lastModifiedBy>
  <cp:revision>271</cp:revision>
  <dcterms:created xsi:type="dcterms:W3CDTF">2020-03-07T05:16:23Z</dcterms:created>
  <dcterms:modified xsi:type="dcterms:W3CDTF">2023-01-10T11:20:52Z</dcterms:modified>
</cp:coreProperties>
</file>